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46"/>
  </p:notesMasterIdLst>
  <p:handoutMasterIdLst>
    <p:handoutMasterId r:id="rId47"/>
  </p:handoutMasterIdLst>
  <p:sldIdLst>
    <p:sldId id="256" r:id="rId5"/>
    <p:sldId id="257" r:id="rId6"/>
    <p:sldId id="300" r:id="rId7"/>
    <p:sldId id="297" r:id="rId8"/>
    <p:sldId id="302" r:id="rId9"/>
    <p:sldId id="304" r:id="rId10"/>
    <p:sldId id="301" r:id="rId11"/>
    <p:sldId id="305" r:id="rId12"/>
    <p:sldId id="306" r:id="rId13"/>
    <p:sldId id="308" r:id="rId14"/>
    <p:sldId id="309" r:id="rId15"/>
    <p:sldId id="310" r:id="rId16"/>
    <p:sldId id="311" r:id="rId17"/>
    <p:sldId id="313" r:id="rId18"/>
    <p:sldId id="312" r:id="rId19"/>
    <p:sldId id="314"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873499-7B2F-4C28-B506-57A1C947D077}" v="1" dt="2024-02-19T15:33:24.535"/>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4346" autoAdjust="0"/>
  </p:normalViewPr>
  <p:slideViewPr>
    <p:cSldViewPr snapToGrid="0">
      <p:cViewPr varScale="1">
        <p:scale>
          <a:sx n="119" d="100"/>
          <a:sy n="119" d="100"/>
        </p:scale>
        <p:origin x="84" y="21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2/19/2024</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2/19/2024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2/19/2024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BanditsD3.html" TargetMode="External"/><Relationship Id="rId1" Type="http://schemas.openxmlformats.org/officeDocument/2006/relationships/slideLayout" Target="../slideLayouts/slideLayout16.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NUL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a:t>2023 - 2024</a:t>
            </a:r>
            <a:endParaRPr lang="en-US" dirty="0"/>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96E6B-1380-471E-B48C-4A0BF32AB5F0}"/>
              </a:ext>
            </a:extLst>
          </p:cNvPr>
          <p:cNvSpPr>
            <a:spLocks noGrp="1"/>
          </p:cNvSpPr>
          <p:nvPr>
            <p:ph type="title"/>
          </p:nvPr>
        </p:nvSpPr>
        <p:spPr/>
        <p:txBody>
          <a:bodyPr/>
          <a:lstStyle/>
          <a:p>
            <a:r>
              <a:rPr lang="en-US" dirty="0"/>
              <a:t>Reinforcement Learning</a:t>
            </a:r>
          </a:p>
        </p:txBody>
      </p:sp>
      <p:sp>
        <p:nvSpPr>
          <p:cNvPr id="7" name="Content Placeholder 6">
            <a:extLst>
              <a:ext uri="{FF2B5EF4-FFF2-40B4-BE49-F238E27FC236}">
                <a16:creationId xmlns:a16="http://schemas.microsoft.com/office/drawing/2014/main" id="{C524B152-6DC5-49A4-B8E8-5C298676802D}"/>
              </a:ext>
            </a:extLst>
          </p:cNvPr>
          <p:cNvSpPr>
            <a:spLocks noGrp="1"/>
          </p:cNvSpPr>
          <p:nvPr>
            <p:ph sz="half" idx="1"/>
          </p:nvPr>
        </p:nvSpPr>
        <p:spPr>
          <a:xfrm>
            <a:off x="451514" y="2222287"/>
            <a:ext cx="5553071" cy="4459250"/>
          </a:xfrm>
        </p:spPr>
        <p:txBody>
          <a:bodyPr>
            <a:normAutofit lnSpcReduction="10000"/>
          </a:bodyPr>
          <a:lstStyle/>
          <a:p>
            <a:pPr marL="0" indent="0" algn="just">
              <a:buNone/>
            </a:pPr>
            <a:r>
              <a:rPr lang="en-US" dirty="0"/>
              <a:t>Reinforcement learning is learning what to do—how to map situations to actions—so as to maximize a numerical reward signal. The learner is not told which actions to take, but instead must discover which actions yield the most reward by trying them. In the most interesting and challenging cases, actions may affect not only the immediate reward but also the next situation and, through that, all subsequent rewards.</a:t>
            </a:r>
          </a:p>
          <a:p>
            <a:pPr marL="0" indent="0" algn="just">
              <a:buNone/>
            </a:pPr>
            <a:endParaRPr lang="en-US" dirty="0"/>
          </a:p>
          <a:p>
            <a:pPr marL="0" indent="0" algn="just">
              <a:buNone/>
            </a:pPr>
            <a:r>
              <a:rPr lang="en-US" dirty="0"/>
              <a:t>The most important feature distinguishing reinforcement learning from other types of learning is that it uses training information that evaluates the actions taken rather than instructs by giving correct actions.</a:t>
            </a:r>
          </a:p>
        </p:txBody>
      </p:sp>
      <p:pic>
        <p:nvPicPr>
          <p:cNvPr id="9" name="Picture 8">
            <a:extLst>
              <a:ext uri="{FF2B5EF4-FFF2-40B4-BE49-F238E27FC236}">
                <a16:creationId xmlns:a16="http://schemas.microsoft.com/office/drawing/2014/main" id="{D85FA51D-2765-45C4-9A44-153A9C45B3C2}"/>
              </a:ext>
            </a:extLst>
          </p:cNvPr>
          <p:cNvPicPr>
            <a:picLocks noChangeAspect="1"/>
          </p:cNvPicPr>
          <p:nvPr/>
        </p:nvPicPr>
        <p:blipFill>
          <a:blip r:embed="rId2"/>
          <a:stretch>
            <a:fillRect/>
          </a:stretch>
        </p:blipFill>
        <p:spPr>
          <a:xfrm>
            <a:off x="6265947" y="945260"/>
            <a:ext cx="5805738" cy="4110330"/>
          </a:xfrm>
          <a:prstGeom prst="rect">
            <a:avLst/>
          </a:prstGeom>
        </p:spPr>
      </p:pic>
    </p:spTree>
    <p:extLst>
      <p:ext uri="{BB962C8B-B14F-4D97-AF65-F5344CB8AC3E}">
        <p14:creationId xmlns:p14="http://schemas.microsoft.com/office/powerpoint/2010/main" val="1069863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845FD-A69A-462F-8005-1F2F063480AE}"/>
              </a:ext>
            </a:extLst>
          </p:cNvPr>
          <p:cNvSpPr>
            <a:spLocks noGrp="1"/>
          </p:cNvSpPr>
          <p:nvPr>
            <p:ph type="title"/>
          </p:nvPr>
        </p:nvSpPr>
        <p:spPr>
          <a:xfrm>
            <a:off x="12461" y="375313"/>
            <a:ext cx="5992123" cy="1139895"/>
          </a:xfrm>
        </p:spPr>
        <p:txBody>
          <a:bodyPr/>
          <a:lstStyle/>
          <a:p>
            <a:r>
              <a:rPr lang="en-US" dirty="0"/>
              <a:t>N-Armed Bandit Problem</a:t>
            </a:r>
          </a:p>
        </p:txBody>
      </p:sp>
      <p:sp>
        <p:nvSpPr>
          <p:cNvPr id="3" name="Content Placeholder 2">
            <a:extLst>
              <a:ext uri="{FF2B5EF4-FFF2-40B4-BE49-F238E27FC236}">
                <a16:creationId xmlns:a16="http://schemas.microsoft.com/office/drawing/2014/main" id="{CC25BFCC-6C03-4C31-9B1D-481000461826}"/>
              </a:ext>
            </a:extLst>
          </p:cNvPr>
          <p:cNvSpPr>
            <a:spLocks noGrp="1"/>
          </p:cNvSpPr>
          <p:nvPr>
            <p:ph sz="half" idx="1"/>
          </p:nvPr>
        </p:nvSpPr>
        <p:spPr>
          <a:xfrm>
            <a:off x="503310" y="2843924"/>
            <a:ext cx="8327870" cy="3638763"/>
          </a:xfrm>
        </p:spPr>
        <p:txBody>
          <a:bodyPr>
            <a:normAutofit lnSpcReduction="10000"/>
          </a:bodyPr>
          <a:lstStyle/>
          <a:p>
            <a:pPr marL="0" indent="0" algn="just">
              <a:buNone/>
            </a:pPr>
            <a:r>
              <a:rPr lang="en-US" dirty="0"/>
              <a:t>A special case of the reinforcement learning problem in which there is only a single state, a simplified setting, one that does not involve learning to act in more than one situation.</a:t>
            </a:r>
          </a:p>
          <a:p>
            <a:pPr marL="0" indent="0" algn="just">
              <a:buNone/>
            </a:pPr>
            <a:r>
              <a:rPr lang="en-US" dirty="0"/>
              <a:t>Consider the following learning problem. You are faced repeatedly with a choice among N different options, or actions. After each choice you receive a numerical reward chosen from a stationary probability distribution that depends on the action you selected. Your objective is to maximize the expected total reward over some time period, for example, over 1000 action selections, or time steps.</a:t>
            </a:r>
          </a:p>
          <a:p>
            <a:pPr marL="0" indent="0" algn="just">
              <a:buNone/>
            </a:pPr>
            <a:r>
              <a:rPr lang="en-US" dirty="0"/>
              <a:t>This is the original form of the N-armed bandit problem, so named by analogy to a slot machine, or “one-armed bandit,” except that it has N levers instead of one.</a:t>
            </a:r>
          </a:p>
        </p:txBody>
      </p:sp>
      <p:pic>
        <p:nvPicPr>
          <p:cNvPr id="6" name="Picture 5">
            <a:extLst>
              <a:ext uri="{FF2B5EF4-FFF2-40B4-BE49-F238E27FC236}">
                <a16:creationId xmlns:a16="http://schemas.microsoft.com/office/drawing/2014/main" id="{B35A0BB0-2A7E-4133-9A22-C82B6238B98B}"/>
              </a:ext>
            </a:extLst>
          </p:cNvPr>
          <p:cNvPicPr>
            <a:picLocks noChangeAspect="1"/>
          </p:cNvPicPr>
          <p:nvPr/>
        </p:nvPicPr>
        <p:blipFill>
          <a:blip r:embed="rId2"/>
          <a:stretch>
            <a:fillRect/>
          </a:stretch>
        </p:blipFill>
        <p:spPr>
          <a:xfrm>
            <a:off x="6642798" y="90461"/>
            <a:ext cx="2047283" cy="2712054"/>
          </a:xfrm>
          <a:prstGeom prst="rect">
            <a:avLst/>
          </a:prstGeom>
        </p:spPr>
      </p:pic>
      <p:pic>
        <p:nvPicPr>
          <p:cNvPr id="7" name="Picture 6">
            <a:extLst>
              <a:ext uri="{FF2B5EF4-FFF2-40B4-BE49-F238E27FC236}">
                <a16:creationId xmlns:a16="http://schemas.microsoft.com/office/drawing/2014/main" id="{7E24E495-F9AE-430E-A8D4-EA9FE0AF930D}"/>
              </a:ext>
            </a:extLst>
          </p:cNvPr>
          <p:cNvPicPr>
            <a:picLocks noChangeAspect="1"/>
          </p:cNvPicPr>
          <p:nvPr/>
        </p:nvPicPr>
        <p:blipFill>
          <a:blip r:embed="rId3"/>
          <a:stretch>
            <a:fillRect/>
          </a:stretch>
        </p:blipFill>
        <p:spPr>
          <a:xfrm>
            <a:off x="9731897" y="375313"/>
            <a:ext cx="1844620" cy="2517610"/>
          </a:xfrm>
          <a:prstGeom prst="rect">
            <a:avLst/>
          </a:prstGeom>
        </p:spPr>
      </p:pic>
      <p:pic>
        <p:nvPicPr>
          <p:cNvPr id="8" name="Picture 7">
            <a:extLst>
              <a:ext uri="{FF2B5EF4-FFF2-40B4-BE49-F238E27FC236}">
                <a16:creationId xmlns:a16="http://schemas.microsoft.com/office/drawing/2014/main" id="{751E4389-785B-40F2-9D1D-4910105C433E}"/>
              </a:ext>
            </a:extLst>
          </p:cNvPr>
          <p:cNvPicPr>
            <a:picLocks noChangeAspect="1"/>
          </p:cNvPicPr>
          <p:nvPr/>
        </p:nvPicPr>
        <p:blipFill>
          <a:blip r:embed="rId4"/>
          <a:stretch>
            <a:fillRect/>
          </a:stretch>
        </p:blipFill>
        <p:spPr>
          <a:xfrm>
            <a:off x="9220200" y="3301731"/>
            <a:ext cx="2723147" cy="2723147"/>
          </a:xfrm>
          <a:prstGeom prst="rect">
            <a:avLst/>
          </a:prstGeom>
        </p:spPr>
      </p:pic>
    </p:spTree>
    <p:extLst>
      <p:ext uri="{BB962C8B-B14F-4D97-AF65-F5344CB8AC3E}">
        <p14:creationId xmlns:p14="http://schemas.microsoft.com/office/powerpoint/2010/main" val="34269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AC4788-E201-4E16-BE35-EC1D68B66970}"/>
              </a:ext>
            </a:extLst>
          </p:cNvPr>
          <p:cNvSpPr>
            <a:spLocks noGrp="1"/>
          </p:cNvSpPr>
          <p:nvPr>
            <p:ph type="title"/>
          </p:nvPr>
        </p:nvSpPr>
        <p:spPr/>
        <p:txBody>
          <a:bodyPr/>
          <a:lstStyle/>
          <a:p>
            <a:r>
              <a:rPr lang="en-US" dirty="0"/>
              <a:t>Applications</a:t>
            </a:r>
          </a:p>
        </p:txBody>
      </p:sp>
      <p:sp>
        <p:nvSpPr>
          <p:cNvPr id="6" name="Content Placeholder 5">
            <a:extLst>
              <a:ext uri="{FF2B5EF4-FFF2-40B4-BE49-F238E27FC236}">
                <a16:creationId xmlns:a16="http://schemas.microsoft.com/office/drawing/2014/main" id="{8F5D23C7-7803-4CC8-89F9-EA6CB737E12B}"/>
              </a:ext>
            </a:extLst>
          </p:cNvPr>
          <p:cNvSpPr>
            <a:spLocks noGrp="1"/>
          </p:cNvSpPr>
          <p:nvPr>
            <p:ph idx="1"/>
          </p:nvPr>
        </p:nvSpPr>
        <p:spPr/>
        <p:txBody>
          <a:bodyPr/>
          <a:lstStyle/>
          <a:p>
            <a:pPr algn="just"/>
            <a:r>
              <a:rPr lang="en-US" dirty="0"/>
              <a:t>Internet display advertising: companies have a suite of potential ads they can display to visitors, but the company is not sure which ad strategy to follow to maximize sales</a:t>
            </a:r>
          </a:p>
          <a:p>
            <a:pPr algn="just"/>
            <a:r>
              <a:rPr lang="en-US" dirty="0"/>
              <a:t>Finance: which stock option gives the highest return, under time-varying return profiles</a:t>
            </a:r>
          </a:p>
          <a:p>
            <a:pPr algn="just"/>
            <a:r>
              <a:rPr lang="en-US" dirty="0"/>
              <a:t>Clinical trials: a researcher would like to find the best treatment, out of many possible treatment, while minimizing losses</a:t>
            </a:r>
          </a:p>
        </p:txBody>
      </p:sp>
    </p:spTree>
    <p:extLst>
      <p:ext uri="{BB962C8B-B14F-4D97-AF65-F5344CB8AC3E}">
        <p14:creationId xmlns:p14="http://schemas.microsoft.com/office/powerpoint/2010/main" val="396211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44CCA-267C-4F77-ACD9-0F8E53CAA0BE}"/>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D5E02EE5-BC0A-4080-8B3A-1575779F4A64}"/>
              </a:ext>
            </a:extLst>
          </p:cNvPr>
          <p:cNvSpPr>
            <a:spLocks noGrp="1"/>
          </p:cNvSpPr>
          <p:nvPr>
            <p:ph idx="1"/>
          </p:nvPr>
        </p:nvSpPr>
        <p:spPr>
          <a:xfrm>
            <a:off x="248653" y="2077453"/>
            <a:ext cx="11726779" cy="4652210"/>
          </a:xfrm>
        </p:spPr>
        <p:txBody>
          <a:bodyPr>
            <a:normAutofit/>
          </a:bodyPr>
          <a:lstStyle/>
          <a:p>
            <a:pPr marL="0" indent="0" algn="just">
              <a:buNone/>
            </a:pPr>
            <a:r>
              <a:rPr lang="en-US" dirty="0"/>
              <a:t>We assume that the prizes are the same for each bandit, only the probabilities differ. Each bandit has an unknown probability of distributing the prize. Some bandits are very generous, others not so much. Of course, you don't know what these probabilities are. By only choosing one bandit per round, our task is to devise a strategy to maximize our winnings.</a:t>
            </a:r>
          </a:p>
          <a:p>
            <a:pPr marL="0" indent="0" algn="just">
              <a:buNone/>
            </a:pPr>
            <a:r>
              <a:rPr lang="en-US" dirty="0"/>
              <a:t>Of course, if we knew the bandit with the largest probability, then always picking this bandit would yield the maximum winnings. So our task can be phrased as "Find the best bandit, and as quickly as possible".</a:t>
            </a:r>
          </a:p>
          <a:p>
            <a:pPr marL="0" indent="0" algn="just">
              <a:buNone/>
            </a:pPr>
            <a:r>
              <a:rPr lang="en-US" dirty="0"/>
              <a:t>The task is complicated by the stochastic nature of the bandits. A suboptimal bandit can return many winnings, purely by chance, which would make us believe that it is a very profitable bandit. Similarly, the best bandit can return many duds. Should we keep trying losers then, or give up?</a:t>
            </a:r>
          </a:p>
          <a:p>
            <a:pPr marL="0" indent="0" algn="just">
              <a:buNone/>
            </a:pPr>
            <a:r>
              <a:rPr lang="en-US" dirty="0"/>
              <a:t>A more troublesome problem is, if we have a found a bandit that returns pretty good results, do we keep drawing from it to maintain our pretty good score, or do we try other bandits in hopes of finding an even-better bandit? This is the </a:t>
            </a:r>
            <a:r>
              <a:rPr lang="en-US" i="1" dirty="0"/>
              <a:t>exploration vs. exploitation</a:t>
            </a:r>
            <a:r>
              <a:rPr lang="en-US" dirty="0"/>
              <a:t> dilemma.</a:t>
            </a:r>
          </a:p>
        </p:txBody>
      </p:sp>
    </p:spTree>
    <p:extLst>
      <p:ext uri="{BB962C8B-B14F-4D97-AF65-F5344CB8AC3E}">
        <p14:creationId xmlns:p14="http://schemas.microsoft.com/office/powerpoint/2010/main" val="8305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B66C-C7A8-4137-900F-3ADA2BB27211}"/>
              </a:ext>
            </a:extLst>
          </p:cNvPr>
          <p:cNvSpPr>
            <a:spLocks noGrp="1"/>
          </p:cNvSpPr>
          <p:nvPr>
            <p:ph type="title"/>
          </p:nvPr>
        </p:nvSpPr>
        <p:spPr/>
        <p:txBody>
          <a:bodyPr/>
          <a:lstStyle/>
          <a:p>
            <a:r>
              <a:rPr lang="en-US" dirty="0"/>
              <a:t>Binomial Bandit</a:t>
            </a:r>
          </a:p>
        </p:txBody>
      </p:sp>
      <p:sp>
        <p:nvSpPr>
          <p:cNvPr id="3" name="Content Placeholder 2">
            <a:extLst>
              <a:ext uri="{FF2B5EF4-FFF2-40B4-BE49-F238E27FC236}">
                <a16:creationId xmlns:a16="http://schemas.microsoft.com/office/drawing/2014/main" id="{BFDB251F-504B-4B02-A44C-2BF4B3494292}"/>
              </a:ext>
            </a:extLst>
          </p:cNvPr>
          <p:cNvSpPr>
            <a:spLocks noGrp="1"/>
          </p:cNvSpPr>
          <p:nvPr>
            <p:ph idx="1"/>
          </p:nvPr>
        </p:nvSpPr>
        <p:spPr/>
        <p:txBody>
          <a:bodyPr/>
          <a:lstStyle/>
          <a:p>
            <a:pPr marL="0" indent="0" algn="just">
              <a:buNone/>
            </a:pPr>
            <a:r>
              <a:rPr lang="en-US" dirty="0"/>
              <a:t>It turns out the optimal solution is incredibly difficult, but there are also many approximately-optimal solutions which are quite good. </a:t>
            </a:r>
          </a:p>
          <a:p>
            <a:pPr marL="0" indent="0" algn="just">
              <a:buNone/>
            </a:pPr>
            <a:endParaRPr lang="en-US" dirty="0"/>
          </a:p>
          <a:p>
            <a:pPr marL="0" indent="0" algn="just">
              <a:buNone/>
            </a:pPr>
            <a:r>
              <a:rPr lang="en-US" dirty="0"/>
              <a:t>Any proposed strategy is called an online algorithm (not in the internet sense, but in the continuously-being-updated sense), and more specifically a reinforcement learning algorithm. The algorithm starts in an ignorant state, where it knows nothing, and begins to acquire data by testing the system. As it acquires data and results, it learns what the best and worst </a:t>
            </a:r>
            <a:r>
              <a:rPr lang="en-US" dirty="0" err="1"/>
              <a:t>behaviours</a:t>
            </a:r>
            <a:r>
              <a:rPr lang="en-US" dirty="0"/>
              <a:t> are (in this case, it learns which bandit is the best).</a:t>
            </a:r>
          </a:p>
        </p:txBody>
      </p:sp>
    </p:spTree>
    <p:extLst>
      <p:ext uri="{BB962C8B-B14F-4D97-AF65-F5344CB8AC3E}">
        <p14:creationId xmlns:p14="http://schemas.microsoft.com/office/powerpoint/2010/main" val="1958608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6B6B-3758-4CFD-AA15-377064719324}"/>
              </a:ext>
            </a:extLst>
          </p:cNvPr>
          <p:cNvSpPr>
            <a:spLocks noGrp="1"/>
          </p:cNvSpPr>
          <p:nvPr>
            <p:ph type="title"/>
          </p:nvPr>
        </p:nvSpPr>
        <p:spPr/>
        <p:txBody>
          <a:bodyPr/>
          <a:lstStyle/>
          <a:p>
            <a:r>
              <a:rPr lang="en-US" dirty="0"/>
              <a:t>Randomized Probability Matching</a:t>
            </a:r>
          </a:p>
        </p:txBody>
      </p:sp>
      <p:sp>
        <p:nvSpPr>
          <p:cNvPr id="3" name="Content Placeholder 2">
            <a:extLst>
              <a:ext uri="{FF2B5EF4-FFF2-40B4-BE49-F238E27FC236}">
                <a16:creationId xmlns:a16="http://schemas.microsoft.com/office/drawing/2014/main" id="{116CBCAD-9D9B-49F6-9E93-92B4418E7C0E}"/>
              </a:ext>
            </a:extLst>
          </p:cNvPr>
          <p:cNvSpPr>
            <a:spLocks noGrp="1"/>
          </p:cNvSpPr>
          <p:nvPr>
            <p:ph idx="1"/>
          </p:nvPr>
        </p:nvSpPr>
        <p:spPr/>
        <p:txBody>
          <a:bodyPr/>
          <a:lstStyle/>
          <a:p>
            <a:pPr algn="just"/>
            <a:r>
              <a:rPr lang="en-US" dirty="0"/>
              <a:t>Randomized probability matching is a particularly appealing heuristic that plays each arm in proportion to its probability of being optimal</a:t>
            </a:r>
          </a:p>
          <a:p>
            <a:pPr algn="just"/>
            <a:r>
              <a:rPr lang="en-US" dirty="0"/>
              <a:t>Randomized probability matching is not known to optimize any specific utility function, but it is easy to apply in general settings, and balances exploration and exploitation in a natural way</a:t>
            </a:r>
          </a:p>
          <a:p>
            <a:pPr marL="0" indent="0" algn="just">
              <a:buNone/>
            </a:pPr>
            <a:endParaRPr lang="en-US" dirty="0"/>
          </a:p>
          <a:p>
            <a:pPr marL="0" indent="0" algn="just">
              <a:buNone/>
            </a:pPr>
            <a:r>
              <a:rPr lang="en-US" dirty="0"/>
              <a:t>Thompson WR. (1935). On the theory of apportionment. American Journal of Mathematics, 57(2), 450–456</a:t>
            </a:r>
          </a:p>
          <a:p>
            <a:pPr marL="0" indent="0" algn="just">
              <a:buNone/>
            </a:pPr>
            <a:r>
              <a:rPr lang="en-US" dirty="0"/>
              <a:t>Scott, S. L. (2010). A modern Bayesian look at the multi‐armed bandit. Applied Stochastic Models in Business and Industry, 26(6), 639-658.</a:t>
            </a:r>
          </a:p>
        </p:txBody>
      </p:sp>
    </p:spTree>
    <p:extLst>
      <p:ext uri="{BB962C8B-B14F-4D97-AF65-F5344CB8AC3E}">
        <p14:creationId xmlns:p14="http://schemas.microsoft.com/office/powerpoint/2010/main" val="230913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E526-69A9-4CA6-B6B1-320B0D01D183}"/>
              </a:ext>
            </a:extLst>
          </p:cNvPr>
          <p:cNvSpPr>
            <a:spLocks noGrp="1"/>
          </p:cNvSpPr>
          <p:nvPr>
            <p:ph type="title"/>
          </p:nvPr>
        </p:nvSpPr>
        <p:spPr/>
        <p:txBody>
          <a:bodyPr/>
          <a:lstStyle/>
          <a:p>
            <a:r>
              <a:rPr lang="en-US" dirty="0"/>
              <a:t>Randomized Probability Matching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471CD3-38E3-4D7B-8D07-6ACA92A7B05C}"/>
                  </a:ext>
                </a:extLst>
              </p:cNvPr>
              <p:cNvSpPr>
                <a:spLocks noGrp="1"/>
              </p:cNvSpPr>
              <p:nvPr>
                <p:ph idx="1"/>
              </p:nvPr>
            </p:nvSpPr>
            <p:spPr>
              <a:xfrm>
                <a:off x="345691" y="2027496"/>
                <a:ext cx="11502189" cy="4676273"/>
              </a:xfrm>
            </p:spPr>
            <p:txBody>
              <a:bodyPr>
                <a:normAutofit lnSpcReduction="10000"/>
              </a:bodyPr>
              <a:lstStyle/>
              <a:p>
                <a:pPr marL="0" indent="0" algn="just">
                  <a:buNone/>
                </a:pPr>
                <a:r>
                  <a:rPr lang="en-US" dirty="0"/>
                  <a:t>The Bayesian solution begins by assuming priors on the probability of winning for each bandit. We assumed complete ignorance of these probabilities. So a very natural prior is the flat prior over 0 to 1.</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 from the prior of bandit </a:t>
                </a:r>
                <a14:m>
                  <m:oMath xmlns:m="http://schemas.openxmlformats.org/officeDocument/2006/math">
                    <m:r>
                      <a:rPr lang="en-US" b="0" i="1" smtClean="0">
                        <a:latin typeface="Cambria Math" panose="02040503050406030204" pitchFamily="18" charset="0"/>
                      </a:rPr>
                      <m:t>𝑏</m:t>
                    </m:r>
                  </m:oMath>
                </a14:m>
                <a:r>
                  <a:rPr lang="en-US" dirty="0"/>
                  <a:t>, for all </a:t>
                </a:r>
                <a14:m>
                  <m:oMath xmlns:m="http://schemas.openxmlformats.org/officeDocument/2006/math">
                    <m:r>
                      <a:rPr lang="en-US" b="0" i="1" smtClean="0">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of pulling bandit </a:t>
                </a:r>
                <a14:m>
                  <m:oMath xmlns:m="http://schemas.openxmlformats.org/officeDocument/2006/math">
                    <m:r>
                      <a:rPr lang="en-US" b="0" i="1" smtClean="0">
                        <a:latin typeface="Cambria Math" panose="02040503050406030204" pitchFamily="18" charset="0"/>
                      </a:rPr>
                      <m:t>𝐵</m:t>
                    </m:r>
                  </m:oMath>
                </a14:m>
                <a:r>
                  <a:rPr lang="en-US" dirty="0"/>
                  <a:t>, and update your prior on bandit </a:t>
                </a:r>
                <a14:m>
                  <m:oMath xmlns:m="http://schemas.openxmlformats.org/officeDocument/2006/math">
                    <m:r>
                      <a:rPr lang="en-US" b="0" i="1" smtClean="0">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r>
                  <a:rPr lang="en-US" dirty="0"/>
                  <a:t>Computationally, the algorithm involves sampling from </a:t>
                </a:r>
                <a14:m>
                  <m:oMath xmlns:m="http://schemas.openxmlformats.org/officeDocument/2006/math">
                    <m:r>
                      <a:rPr lang="en-US" b="0" i="1" smtClean="0">
                        <a:latin typeface="Cambria Math" panose="02040503050406030204" pitchFamily="18" charset="0"/>
                      </a:rPr>
                      <m:t>𝑁</m:t>
                    </m:r>
                  </m:oMath>
                </a14:m>
                <a:r>
                  <a:rPr lang="en-US" dirty="0"/>
                  <a:t> distributions. Since the initial priors are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oMath>
                </a14:m>
                <a:r>
                  <a:rPr lang="en-US" dirty="0"/>
                  <a:t> (a uniform distribution), and the observed result </a:t>
                </a:r>
                <a14:m>
                  <m:oMath xmlns:m="http://schemas.openxmlformats.org/officeDocument/2006/math">
                    <m:r>
                      <a:rPr lang="en-US" b="0" i="1" smtClean="0">
                        <a:latin typeface="Cambria Math" panose="02040503050406030204" pitchFamily="18" charset="0"/>
                      </a:rPr>
                      <m:t>𝑋</m:t>
                    </m:r>
                  </m:oMath>
                </a14:m>
                <a:r>
                  <a:rPr lang="en-US" dirty="0"/>
                  <a:t> (a win or loss, encoded 1 and 0 respectfully) is Binomial, the posterior is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=1+1−</m:t>
                    </m:r>
                    <m:r>
                      <a:rPr lang="en-US" b="0" i="1" smtClean="0">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endParaRPr lang="en-US" dirty="0"/>
              </a:p>
              <a:p>
                <a:pPr marL="0" indent="0" algn="just">
                  <a:buNone/>
                </a:pPr>
                <a:r>
                  <a:rPr lang="en-US" dirty="0"/>
                  <a:t>This algorithm suggests that we should not discard losers, but we should pick them at a decreasing rate as we gather confidence that there exist better bandits. This follows because there is always a non-zero chance that a loser will achieve the status of </a:t>
                </a:r>
                <a14:m>
                  <m:oMath xmlns:m="http://schemas.openxmlformats.org/officeDocument/2006/math">
                    <m:r>
                      <a:rPr lang="en-US" b="0" i="1" smtClean="0">
                        <a:latin typeface="Cambria Math" panose="02040503050406030204" pitchFamily="18" charset="0"/>
                      </a:rPr>
                      <m:t>𝐵</m:t>
                    </m:r>
                  </m:oMath>
                </a14:m>
                <a:r>
                  <a:rPr lang="en-US" dirty="0"/>
                  <a:t>, but the probability of this event decreases as we play more rounds (see figure below).</a:t>
                </a:r>
              </a:p>
            </p:txBody>
          </p:sp>
        </mc:Choice>
        <mc:Fallback xmlns="">
          <p:sp>
            <p:nvSpPr>
              <p:cNvPr id="3" name="Content Placeholder 2">
                <a:extLst>
                  <a:ext uri="{FF2B5EF4-FFF2-40B4-BE49-F238E27FC236}">
                    <a16:creationId xmlns:a16="http://schemas.microsoft.com/office/drawing/2014/main" id="{23471CD3-38E3-4D7B-8D07-6ACA92A7B05C}"/>
                  </a:ext>
                </a:extLst>
              </p:cNvPr>
              <p:cNvSpPr>
                <a:spLocks noGrp="1" noRot="1" noChangeAspect="1" noMove="1" noResize="1" noEditPoints="1" noAdjustHandles="1" noChangeArrowheads="1" noChangeShapeType="1" noTextEdit="1"/>
              </p:cNvSpPr>
              <p:nvPr>
                <p:ph idx="1"/>
              </p:nvPr>
            </p:nvSpPr>
            <p:spPr>
              <a:xfrm>
                <a:off x="345691" y="2027496"/>
                <a:ext cx="11502189" cy="4676273"/>
              </a:xfrm>
              <a:blipFill>
                <a:blip r:embed="rId2"/>
                <a:stretch>
                  <a:fillRect l="-477" r="-424"/>
                </a:stretch>
              </a:blipFill>
            </p:spPr>
            <p:txBody>
              <a:bodyPr/>
              <a:lstStyle/>
              <a:p>
                <a:r>
                  <a:rPr lang="en-US">
                    <a:noFill/>
                  </a:rPr>
                  <a:t> </a:t>
                </a:r>
              </a:p>
            </p:txBody>
          </p:sp>
        </mc:Fallback>
      </mc:AlternateContent>
    </p:spTree>
    <p:extLst>
      <p:ext uri="{BB962C8B-B14F-4D97-AF65-F5344CB8AC3E}">
        <p14:creationId xmlns:p14="http://schemas.microsoft.com/office/powerpoint/2010/main" val="96239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p:txBody>
          <a:bodyPr/>
          <a:lstStyle/>
          <a:p>
            <a:r>
              <a:rPr lang="en-US" sz="3200" dirty="0">
                <a:latin typeface="Consolas" panose="020B0609020204030204" pitchFamily="49" charset="0"/>
              </a:rPr>
              <a:t>Bandits</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fontScale="92500" lnSpcReduction="20000"/>
          </a:bodyPr>
          <a:lstStyle/>
          <a:p>
            <a:pPr marL="0" indent="0">
              <a:buNone/>
            </a:pPr>
            <a:r>
              <a:rPr lang="en-US" sz="1400" dirty="0">
                <a:latin typeface="Consolas" panose="020B0609020204030204" pitchFamily="49" charset="0"/>
              </a:rPr>
              <a:t>class Bandits(object):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This class represents N bandits machines.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p_array</a:t>
            </a:r>
            <a:r>
              <a:rPr lang="en-US" sz="1400" dirty="0">
                <a:latin typeface="Consolas" panose="020B0609020204030204" pitchFamily="49" charset="0"/>
              </a:rPr>
              <a:t>: a (n,) </a:t>
            </a:r>
            <a:r>
              <a:rPr lang="en-US" sz="1400" dirty="0" err="1">
                <a:latin typeface="Consolas" panose="020B0609020204030204" pitchFamily="49" charset="0"/>
              </a:rPr>
              <a:t>Numpy</a:t>
            </a:r>
            <a:r>
              <a:rPr lang="en-US" sz="1400" dirty="0">
                <a:latin typeface="Consolas" panose="020B0609020204030204" pitchFamily="49" charset="0"/>
              </a:rPr>
              <a:t> array of probabilities &gt;0, &lt;1.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pull( </a:t>
            </a:r>
            <a:r>
              <a:rPr lang="en-US" sz="1400" dirty="0" err="1">
                <a:latin typeface="Consolas" panose="020B0609020204030204" pitchFamily="49" charset="0"/>
              </a:rPr>
              <a:t>i</a:t>
            </a:r>
            <a:r>
              <a:rPr lang="en-US" sz="1400" dirty="0">
                <a:latin typeface="Consolas" panose="020B0609020204030204" pitchFamily="49" charset="0"/>
              </a:rPr>
              <a:t> ): return the results, 0 or 1, of pulling </a:t>
            </a:r>
          </a:p>
          <a:p>
            <a:pPr marL="0" indent="0">
              <a:buNone/>
            </a:pPr>
            <a:r>
              <a:rPr lang="en-US" sz="1400" dirty="0">
                <a:latin typeface="Consolas" panose="020B0609020204030204" pitchFamily="49" charset="0"/>
              </a:rPr>
              <a:t>                   the </a:t>
            </a:r>
            <a:r>
              <a:rPr lang="en-US" sz="1400" dirty="0" err="1">
                <a:latin typeface="Consolas" panose="020B0609020204030204" pitchFamily="49" charset="0"/>
              </a:rPr>
              <a:t>ith</a:t>
            </a:r>
            <a:r>
              <a:rPr lang="en-US" sz="1400" dirty="0">
                <a:latin typeface="Consolas" panose="020B0609020204030204" pitchFamily="49" charset="0"/>
              </a:rPr>
              <a:t> bandit.</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self.p</a:t>
            </a:r>
            <a:r>
              <a:rPr lang="en-US" sz="1400" dirty="0">
                <a:latin typeface="Consolas" panose="020B0609020204030204" pitchFamily="49" charset="0"/>
              </a:rPr>
              <a:t> = </a:t>
            </a:r>
            <a:r>
              <a:rPr lang="en-US" sz="1400" dirty="0" err="1">
                <a:latin typeface="Consolas" panose="020B0609020204030204" pitchFamily="49" charset="0"/>
              </a:rPr>
              <a:t>p_array</a:t>
            </a: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self.optimal</a:t>
            </a:r>
            <a:r>
              <a:rPr lang="en-US" sz="1400" dirty="0">
                <a:latin typeface="Consolas" panose="020B0609020204030204" pitchFamily="49" charset="0"/>
              </a:rPr>
              <a:t>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p_array</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pull(self, </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 </a:t>
            </a:r>
            <a:r>
              <a:rPr lang="en-US" sz="1400" dirty="0" err="1">
                <a:latin typeface="Consolas" panose="020B0609020204030204" pitchFamily="49" charset="0"/>
              </a:rPr>
              <a:t>i</a:t>
            </a:r>
            <a:r>
              <a:rPr lang="en-US" sz="1400" dirty="0">
                <a:latin typeface="Consolas" panose="020B0609020204030204" pitchFamily="49" charset="0"/>
              </a:rPr>
              <a:t> is which arm to pull</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np.random.rand</a:t>
            </a:r>
            <a:r>
              <a:rPr lang="en-US" sz="1400" dirty="0">
                <a:latin typeface="Consolas" panose="020B0609020204030204" pitchFamily="49" charset="0"/>
              </a:rPr>
              <a:t>() &lt; </a:t>
            </a:r>
            <a:r>
              <a:rPr lang="en-US" sz="1400" dirty="0" err="1">
                <a:latin typeface="Consolas" panose="020B0609020204030204" pitchFamily="49" charset="0"/>
              </a:rPr>
              <a:t>self.p</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def __</a:t>
            </a:r>
            <a:r>
              <a:rPr lang="en-US" sz="1400" dirty="0" err="1">
                <a:latin typeface="Consolas" panose="020B0609020204030204" pitchFamily="49" charset="0"/>
              </a:rPr>
              <a:t>len</a:t>
            </a:r>
            <a:r>
              <a:rPr lang="en-US" sz="1400" dirty="0">
                <a:latin typeface="Consolas" panose="020B0609020204030204" pitchFamily="49" charset="0"/>
              </a:rPr>
              <a:t>__(self):</a:t>
            </a: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self.p</a:t>
            </a:r>
            <a:r>
              <a:rPr lang="en-US" sz="1400" dirty="0">
                <a:latin typeface="Consolas" panose="020B0609020204030204" pitchFamily="49" charset="0"/>
              </a:rPr>
              <a:t>)</a:t>
            </a:r>
          </a:p>
        </p:txBody>
      </p:sp>
    </p:spTree>
    <p:extLst>
      <p:ext uri="{BB962C8B-B14F-4D97-AF65-F5344CB8AC3E}">
        <p14:creationId xmlns:p14="http://schemas.microsoft.com/office/powerpoint/2010/main" val="1358563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class </a:t>
            </a:r>
            <a:r>
              <a:rPr lang="en-US" sz="1400" dirty="0" err="1">
                <a:latin typeface="Consolas" panose="020B0609020204030204" pitchFamily="49" charset="0"/>
              </a:rPr>
              <a:t>BayesianStrategy</a:t>
            </a:r>
            <a:r>
              <a:rPr lang="en-US" sz="1400" dirty="0">
                <a:latin typeface="Consolas" panose="020B0609020204030204" pitchFamily="49" charset="0"/>
              </a:rPr>
              <a:t>(object):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Implements a online, learning strategy to solve</a:t>
            </a:r>
          </a:p>
          <a:p>
            <a:pPr marL="0" indent="0">
              <a:buNone/>
            </a:pPr>
            <a:r>
              <a:rPr lang="en-US" sz="1400" dirty="0">
                <a:latin typeface="Consolas" panose="020B0609020204030204" pitchFamily="49" charset="0"/>
              </a:rPr>
              <a:t>    the Multi-Armed Bandit problem.</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parameters:</a:t>
            </a:r>
          </a:p>
          <a:p>
            <a:pPr marL="0" indent="0">
              <a:buNone/>
            </a:pPr>
            <a:r>
              <a:rPr lang="en-US" sz="1400" dirty="0">
                <a:latin typeface="Consolas" panose="020B0609020204030204" pitchFamily="49" charset="0"/>
              </a:rPr>
              <a:t>        bandits: a Bandit class with .pull method</a:t>
            </a:r>
          </a:p>
          <a:p>
            <a:pPr marL="0" indent="0">
              <a:buNone/>
            </a:pPr>
            <a:r>
              <a:rPr lang="en-US" sz="1400" dirty="0">
                <a:latin typeface="Consolas" panose="020B0609020204030204" pitchFamily="49" charset="0"/>
              </a:rPr>
              <a:t>    </a:t>
            </a:r>
          </a:p>
          <a:p>
            <a:pPr marL="0" indent="0">
              <a:buNone/>
            </a:pPr>
            <a:r>
              <a:rPr lang="en-US" sz="1400" dirty="0">
                <a:latin typeface="Consolas" panose="020B0609020204030204" pitchFamily="49" charset="0"/>
              </a:rPr>
              <a:t>    methods: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sample_bandits</a:t>
            </a:r>
            <a:r>
              <a:rPr lang="en-US" sz="1400" dirty="0">
                <a:latin typeface="Consolas" panose="020B0609020204030204" pitchFamily="49" charset="0"/>
              </a:rPr>
              <a:t>(n): sample and train on n pulls.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attributes:</a:t>
            </a:r>
          </a:p>
          <a:p>
            <a:pPr marL="0" indent="0">
              <a:buNone/>
            </a:pPr>
            <a:r>
              <a:rPr lang="en-US" sz="1400" dirty="0">
                <a:latin typeface="Consolas" panose="020B0609020204030204" pitchFamily="49" charset="0"/>
              </a:rPr>
              <a:t>        N: the cumulative number of samples</a:t>
            </a:r>
          </a:p>
          <a:p>
            <a:pPr marL="0" indent="0">
              <a:buNone/>
            </a:pPr>
            <a:r>
              <a:rPr lang="en-US" sz="1400" dirty="0">
                <a:latin typeface="Consolas" panose="020B0609020204030204" pitchFamily="49" charset="0"/>
              </a:rPr>
              <a:t>        choices: the historical choices as a (N,) array</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the historical score as a (N,) array</a:t>
            </a:r>
          </a:p>
          <a:p>
            <a:pPr marL="0" indent="0">
              <a:buNone/>
            </a:pPr>
            <a:r>
              <a:rPr lang="en-US" sz="1400" dirty="0">
                <a:latin typeface="Consolas" panose="020B0609020204030204" pitchFamily="49" charset="0"/>
              </a:rPr>
              <a:t>    """</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343816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855633" y="80211"/>
            <a:ext cx="6252633" cy="6689557"/>
          </a:xfrm>
        </p:spPr>
        <p:txBody>
          <a:bodyPr>
            <a:normAutofit/>
          </a:bodyPr>
          <a:lstStyle/>
          <a:p>
            <a:pPr marL="0" indent="0">
              <a:buNone/>
            </a:pPr>
            <a:r>
              <a:rPr lang="en-US" sz="1400" dirty="0">
                <a:latin typeface="Consolas" panose="020B0609020204030204" pitchFamily="49" charset="0"/>
              </a:rPr>
              <a:t> def __</a:t>
            </a:r>
            <a:r>
              <a:rPr lang="en-US" sz="1400" dirty="0" err="1">
                <a:latin typeface="Consolas" panose="020B0609020204030204" pitchFamily="49" charset="0"/>
              </a:rPr>
              <a:t>init</a:t>
            </a:r>
            <a:r>
              <a:rPr lang="en-US" sz="1400" dirty="0">
                <a:latin typeface="Consolas" panose="020B0609020204030204" pitchFamily="49" charset="0"/>
              </a:rPr>
              <a:t>__(self, bandits):</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self.bandits</a:t>
            </a:r>
            <a:r>
              <a:rPr lang="en-US" sz="1400" dirty="0">
                <a:latin typeface="Consolas" panose="020B0609020204030204" pitchFamily="49" charset="0"/>
              </a:rPr>
              <a:t> = bandits</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n_bandits</a:t>
            </a:r>
            <a:r>
              <a:rPr lang="en-US" sz="1400" dirty="0">
                <a:latin typeface="Consolas" panose="020B0609020204030204" pitchFamily="49" charset="0"/>
              </a:rPr>
              <a:t> = </a:t>
            </a:r>
            <a:r>
              <a:rPr lang="en-US" sz="1400" dirty="0" err="1">
                <a:latin typeface="Consolas" panose="020B0609020204030204" pitchFamily="49" charset="0"/>
              </a:rPr>
              <a:t>len</a:t>
            </a:r>
            <a:r>
              <a:rPr lang="en-US" sz="1400" dirty="0">
                <a:latin typeface="Consolas" panose="020B0609020204030204" pitchFamily="49" charset="0"/>
              </a:rPr>
              <a:t>(</a:t>
            </a:r>
            <a:r>
              <a:rPr lang="en-US" sz="1400" dirty="0" err="1">
                <a:latin typeface="Consolas" panose="020B0609020204030204" pitchFamily="49" charset="0"/>
              </a:rPr>
              <a:t>self.bandits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a:t>
            </a:r>
            <a:r>
              <a:rPr lang="en-US" sz="1400" dirty="0" err="1">
                <a:latin typeface="Consolas" panose="020B0609020204030204" pitchFamily="49" charset="0"/>
              </a:rPr>
              <a:t>n_bandits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p>
        </p:txBody>
      </p:sp>
    </p:spTree>
    <p:extLst>
      <p:ext uri="{BB962C8B-B14F-4D97-AF65-F5344CB8AC3E}">
        <p14:creationId xmlns:p14="http://schemas.microsoft.com/office/powerpoint/2010/main" val="311706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2265BC-9135-47AB-BB99-A80A26D7F287}"/>
              </a:ext>
            </a:extLst>
          </p:cNvPr>
          <p:cNvSpPr>
            <a:spLocks noGrp="1"/>
          </p:cNvSpPr>
          <p:nvPr>
            <p:ph type="title"/>
          </p:nvPr>
        </p:nvSpPr>
        <p:spPr/>
        <p:txBody>
          <a:bodyPr/>
          <a:lstStyle/>
          <a:p>
            <a:r>
              <a:rPr lang="en-US" dirty="0"/>
              <a:t>Avoiding MCMC</a:t>
            </a:r>
          </a:p>
        </p:txBody>
      </p:sp>
      <p:sp>
        <p:nvSpPr>
          <p:cNvPr id="6" name="Text Placeholder 5">
            <a:extLst>
              <a:ext uri="{FF2B5EF4-FFF2-40B4-BE49-F238E27FC236}">
                <a16:creationId xmlns:a16="http://schemas.microsoft.com/office/drawing/2014/main" id="{944C29DF-80D3-42D1-B574-26B37E9B6A48}"/>
              </a:ext>
            </a:extLst>
          </p:cNvPr>
          <p:cNvSpPr>
            <a:spLocks noGrp="1"/>
          </p:cNvSpPr>
          <p:nvPr>
            <p:ph type="body" idx="1"/>
          </p:nvPr>
        </p:nvSpPr>
        <p:spPr/>
        <p:txBody>
          <a:bodyPr/>
          <a:lstStyle/>
          <a:p>
            <a:r>
              <a:rPr lang="en-US" dirty="0"/>
              <a:t>Conjugate Priors</a:t>
            </a:r>
          </a:p>
        </p:txBody>
      </p:sp>
    </p:spTree>
    <p:extLst>
      <p:ext uri="{BB962C8B-B14F-4D97-AF65-F5344CB8AC3E}">
        <p14:creationId xmlns:p14="http://schemas.microsoft.com/office/powerpoint/2010/main" val="4149719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15101-8F6C-4BAB-BA0A-734CE06B4E45}"/>
              </a:ext>
            </a:extLst>
          </p:cNvPr>
          <p:cNvSpPr>
            <a:spLocks noGrp="1"/>
          </p:cNvSpPr>
          <p:nvPr>
            <p:ph type="title"/>
          </p:nvPr>
        </p:nvSpPr>
        <p:spPr>
          <a:xfrm>
            <a:off x="962528" y="470151"/>
            <a:ext cx="3834062" cy="2576512"/>
          </a:xfrm>
        </p:spPr>
        <p:txBody>
          <a:bodyPr/>
          <a:lstStyle/>
          <a:p>
            <a:r>
              <a:rPr lang="en-US" sz="3200" dirty="0" err="1">
                <a:latin typeface="Consolas" panose="020B0609020204030204" pitchFamily="49" charset="0"/>
              </a:rPr>
              <a:t>BayesianStrategy</a:t>
            </a:r>
            <a:endParaRPr lang="en-US" sz="3200" dirty="0"/>
          </a:p>
        </p:txBody>
      </p:sp>
      <p:sp>
        <p:nvSpPr>
          <p:cNvPr id="5" name="Content Placeholder 4">
            <a:extLst>
              <a:ext uri="{FF2B5EF4-FFF2-40B4-BE49-F238E27FC236}">
                <a16:creationId xmlns:a16="http://schemas.microsoft.com/office/drawing/2014/main" id="{382D05B5-C26A-45B8-B520-D723C5EB02F4}"/>
              </a:ext>
            </a:extLst>
          </p:cNvPr>
          <p:cNvSpPr>
            <a:spLocks noGrp="1"/>
          </p:cNvSpPr>
          <p:nvPr>
            <p:ph idx="1"/>
          </p:nvPr>
        </p:nvSpPr>
        <p:spPr>
          <a:xfrm>
            <a:off x="4195011" y="80211"/>
            <a:ext cx="7996989" cy="6689557"/>
          </a:xfrm>
        </p:spPr>
        <p:txBody>
          <a:bodyPr>
            <a:normAutofit fontScale="92500" lnSpcReduction="10000"/>
          </a:bodyPr>
          <a:lstStyle/>
          <a:p>
            <a:pPr marL="0" indent="0">
              <a:buNone/>
            </a:pPr>
            <a:r>
              <a:rPr lang="en-US" sz="1400" dirty="0">
                <a:latin typeface="Consolas" panose="020B0609020204030204" pitchFamily="49" charset="0"/>
              </a:rPr>
              <a:t> def </a:t>
            </a:r>
            <a:r>
              <a:rPr lang="en-US" sz="1400" dirty="0" err="1">
                <a:latin typeface="Consolas" panose="020B0609020204030204" pitchFamily="49" charset="0"/>
              </a:rPr>
              <a:t>sample_bandits</a:t>
            </a:r>
            <a:r>
              <a:rPr lang="en-US" sz="1400" dirty="0">
                <a:latin typeface="Consolas" panose="020B0609020204030204" pitchFamily="49" charset="0"/>
              </a:rPr>
              <a:t>(self, n=1):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r>
              <a:rPr lang="en-US" sz="1400" dirty="0">
                <a:latin typeface="Consolas" panose="020B0609020204030204" pitchFamily="49" charset="0"/>
              </a:rPr>
              <a:t>        choices = </a:t>
            </a:r>
            <a:r>
              <a:rPr lang="en-US" sz="1400" dirty="0" err="1">
                <a:latin typeface="Consolas" panose="020B0609020204030204" pitchFamily="49" charset="0"/>
              </a:rPr>
              <a:t>np.zeros</a:t>
            </a:r>
            <a:r>
              <a:rPr lang="en-US" sz="1400" dirty="0">
                <a:latin typeface="Consolas" panose="020B0609020204030204" pitchFamily="49" charset="0"/>
              </a:rPr>
              <a:t>(n)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stats.beta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self.bb_score</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self.bb_score</a:t>
            </a: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self.choices</a:t>
            </a:r>
            <a:r>
              <a:rPr lang="en-US" sz="1400" dirty="0">
                <a:latin typeface="Consolas" panose="020B0609020204030204" pitchFamily="49" charset="0"/>
              </a:rPr>
              <a:t> = </a:t>
            </a:r>
            <a:r>
              <a:rPr lang="en-US" sz="1400" dirty="0" err="1">
                <a:latin typeface="Consolas" panose="020B0609020204030204" pitchFamily="49" charset="0"/>
              </a:rPr>
              <a:t>np.r</a:t>
            </a:r>
            <a:r>
              <a:rPr lang="en-US" sz="1400" dirty="0">
                <a:latin typeface="Consolas" panose="020B0609020204030204" pitchFamily="49" charset="0"/>
              </a:rPr>
              <a:t>_[</a:t>
            </a:r>
            <a:r>
              <a:rPr lang="en-US" sz="1400" dirty="0" err="1">
                <a:latin typeface="Consolas" panose="020B0609020204030204" pitchFamily="49" charset="0"/>
              </a:rPr>
              <a:t>self.choices</a:t>
            </a:r>
            <a:r>
              <a:rPr lang="en-US" sz="1400" dirty="0">
                <a:latin typeface="Consolas" panose="020B0609020204030204" pitchFamily="49" charset="0"/>
              </a:rPr>
              <a:t>, choices]</a:t>
            </a:r>
          </a:p>
          <a:p>
            <a:pPr marL="0" indent="0">
              <a:buNone/>
            </a:pPr>
            <a:r>
              <a:rPr lang="en-US" sz="1400" dirty="0">
                <a:latin typeface="Consolas" panose="020B0609020204030204" pitchFamily="49" charset="0"/>
              </a:rPr>
              <a:t>        return</a:t>
            </a:r>
          </a:p>
        </p:txBody>
      </p:sp>
    </p:spTree>
    <p:extLst>
      <p:ext uri="{BB962C8B-B14F-4D97-AF65-F5344CB8AC3E}">
        <p14:creationId xmlns:p14="http://schemas.microsoft.com/office/powerpoint/2010/main" val="427036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3264-19E7-450F-BBBD-77884DA23036}"/>
              </a:ext>
            </a:extLst>
          </p:cNvPr>
          <p:cNvSpPr>
            <a:spLocks noGrp="1"/>
          </p:cNvSpPr>
          <p:nvPr>
            <p:ph type="title"/>
          </p:nvPr>
        </p:nvSpPr>
        <p:spPr/>
        <p:txBody>
          <a:bodyPr/>
          <a:lstStyle/>
          <a:p>
            <a:r>
              <a:rPr lang="en-US" dirty="0"/>
              <a:t>Plotting</a:t>
            </a:r>
          </a:p>
        </p:txBody>
      </p:sp>
      <p:sp>
        <p:nvSpPr>
          <p:cNvPr id="3" name="Content Placeholder 2">
            <a:extLst>
              <a:ext uri="{FF2B5EF4-FFF2-40B4-BE49-F238E27FC236}">
                <a16:creationId xmlns:a16="http://schemas.microsoft.com/office/drawing/2014/main" id="{5F730016-41CE-482E-87C1-25F38252AC29}"/>
              </a:ext>
            </a:extLst>
          </p:cNvPr>
          <p:cNvSpPr>
            <a:spLocks noGrp="1"/>
          </p:cNvSpPr>
          <p:nvPr>
            <p:ph idx="1"/>
          </p:nvPr>
        </p:nvSpPr>
        <p:spPr>
          <a:xfrm>
            <a:off x="4855633" y="446088"/>
            <a:ext cx="7232093" cy="6411912"/>
          </a:xfrm>
        </p:spPr>
        <p:txBody>
          <a:bodyPr>
            <a:normAutofit fontScale="92500" lnSpcReduction="10000"/>
          </a:bodyPr>
          <a:lstStyle/>
          <a:p>
            <a:pPr marL="0" indent="0">
              <a:buNone/>
            </a:pPr>
            <a:r>
              <a:rPr lang="en-US" sz="1400" dirty="0">
                <a:latin typeface="Consolas" panose="020B0609020204030204" pitchFamily="49" charset="0"/>
              </a:rPr>
              <a:t>beta = </a:t>
            </a:r>
            <a:r>
              <a:rPr lang="en-US" sz="1400" dirty="0" err="1">
                <a:latin typeface="Consolas" panose="020B0609020204030204" pitchFamily="49" charset="0"/>
              </a:rPr>
              <a:t>stats.beta</a:t>
            </a:r>
            <a:endParaRPr lang="en-US" sz="1400" dirty="0">
              <a:latin typeface="Consolas" panose="020B0609020204030204" pitchFamily="49" charset="0"/>
            </a:endParaRPr>
          </a:p>
          <a:p>
            <a:pPr marL="0" indent="0">
              <a:buNone/>
            </a:pPr>
            <a:r>
              <a:rPr lang="en-US" sz="1400" dirty="0">
                <a:latin typeface="Consolas" panose="020B0609020204030204" pitchFamily="49" charset="0"/>
              </a:rPr>
              <a:t>x = </a:t>
            </a:r>
            <a:r>
              <a:rPr lang="en-US" sz="1400" dirty="0" err="1">
                <a:latin typeface="Consolas" panose="020B0609020204030204" pitchFamily="49" charset="0"/>
              </a:rPr>
              <a:t>np.linspace</a:t>
            </a:r>
            <a:r>
              <a:rPr lang="en-US" sz="1400" dirty="0">
                <a:latin typeface="Consolas" panose="020B0609020204030204" pitchFamily="49" charset="0"/>
              </a:rPr>
              <a:t>(0.001, .999, 200)</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def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bayesian_strategy</a:t>
            </a:r>
            <a:r>
              <a:rPr lang="en-US" sz="1400" dirty="0">
                <a:latin typeface="Consolas" panose="020B0609020204030204" pitchFamily="49" charset="0"/>
              </a:rPr>
              <a:t>, prob, </a:t>
            </a:r>
            <a:r>
              <a:rPr lang="en-US" sz="1400" dirty="0" err="1">
                <a:latin typeface="Consolas" panose="020B0609020204030204" pitchFamily="49" charset="0"/>
              </a:rPr>
              <a:t>lw</a:t>
            </a:r>
            <a:r>
              <a:rPr lang="en-US" sz="1400" dirty="0">
                <a:latin typeface="Consolas" panose="020B0609020204030204" pitchFamily="49" charset="0"/>
              </a:rPr>
              <a:t>=3, alpha=0.2, </a:t>
            </a:r>
            <a:r>
              <a:rPr lang="en-US" sz="1400" dirty="0" err="1">
                <a:latin typeface="Consolas" panose="020B0609020204030204" pitchFamily="49" charset="0"/>
              </a:rPr>
              <a:t>plt_vlines</a:t>
            </a:r>
            <a:r>
              <a:rPr lang="en-US" sz="1400" dirty="0">
                <a:latin typeface="Consolas" panose="020B0609020204030204" pitchFamily="49" charset="0"/>
              </a:rPr>
              <a:t>=True):</a:t>
            </a:r>
          </a:p>
          <a:p>
            <a:pPr marL="0" indent="0">
              <a:buNone/>
            </a:pPr>
            <a:r>
              <a:rPr lang="en-US" sz="1400" dirty="0">
                <a:latin typeface="Consolas" panose="020B0609020204030204" pitchFamily="49" charset="0"/>
              </a:rPr>
              <a:t>    # plotting function</a:t>
            </a:r>
          </a:p>
          <a:p>
            <a:pPr marL="0" indent="0">
              <a:buNone/>
            </a:pPr>
            <a:r>
              <a:rPr lang="en-US" sz="1400" dirty="0">
                <a:latin typeface="Consolas" panose="020B0609020204030204" pitchFamily="49" charset="0"/>
              </a:rPr>
              <a:t>    wins = </a:t>
            </a:r>
            <a:r>
              <a:rPr lang="en-US" sz="1400" dirty="0" err="1">
                <a:latin typeface="Consolas" panose="020B0609020204030204" pitchFamily="49" charset="0"/>
              </a:rPr>
              <a:t>bayesian_strategy.wins</a:t>
            </a:r>
            <a:endParaRPr lang="en-US" sz="1400" dirty="0">
              <a:latin typeface="Consolas" panose="020B0609020204030204" pitchFamily="49" charset="0"/>
            </a:endParaRPr>
          </a:p>
          <a:p>
            <a:pPr marL="0" indent="0">
              <a:buNone/>
            </a:pPr>
            <a:r>
              <a:rPr lang="en-US" sz="1400" dirty="0">
                <a:latin typeface="Consolas" panose="020B0609020204030204" pitchFamily="49" charset="0"/>
              </a:rPr>
              <a:t>    trials = </a:t>
            </a:r>
            <a:r>
              <a:rPr lang="en-US" sz="1400" dirty="0" err="1">
                <a:latin typeface="Consolas" panose="020B0609020204030204" pitchFamily="49" charset="0"/>
              </a:rPr>
              <a:t>bayesian_strategy.trials</a:t>
            </a:r>
            <a:endParaRPr lang="en-US" sz="1400" dirty="0">
              <a:latin typeface="Consolas" panose="020B0609020204030204" pitchFamily="49" charset="0"/>
            </a:endParaRPr>
          </a:p>
          <a:p>
            <a:pPr marL="0" indent="0">
              <a:buNone/>
            </a:pPr>
            <a:r>
              <a:rPr lang="en-US" sz="1400" dirty="0">
                <a:latin typeface="Consolas" panose="020B0609020204030204" pitchFamily="49" charset="0"/>
              </a:rPr>
              <a:t>    for </a:t>
            </a:r>
            <a:r>
              <a:rPr lang="en-US" sz="1400" dirty="0" err="1">
                <a:latin typeface="Consolas" panose="020B0609020204030204" pitchFamily="49" charset="0"/>
              </a:rPr>
              <a:t>i</a:t>
            </a:r>
            <a:r>
              <a:rPr lang="en-US" sz="1400" dirty="0">
                <a:latin typeface="Consolas" panose="020B0609020204030204" pitchFamily="49" charset="0"/>
              </a:rPr>
              <a:t> in range(</a:t>
            </a:r>
            <a:r>
              <a:rPr lang="en-US" sz="1400" dirty="0" err="1">
                <a:latin typeface="Consolas" panose="020B0609020204030204" pitchFamily="49" charset="0"/>
              </a:rPr>
              <a:t>prob.shape</a:t>
            </a:r>
            <a:r>
              <a:rPr lang="en-US" sz="1400" dirty="0">
                <a:latin typeface="Consolas" panose="020B0609020204030204" pitchFamily="49" charset="0"/>
              </a:rPr>
              <a:t>[0]):</a:t>
            </a:r>
          </a:p>
          <a:p>
            <a:pPr marL="0" indent="0">
              <a:buNone/>
            </a:pPr>
            <a:r>
              <a:rPr lang="en-US" sz="1400" dirty="0">
                <a:latin typeface="Consolas" panose="020B0609020204030204" pitchFamily="49" charset="0"/>
              </a:rPr>
              <a:t>        y = beta(1 + wins[</a:t>
            </a:r>
            <a:r>
              <a:rPr lang="en-US" sz="1400" dirty="0" err="1">
                <a:latin typeface="Consolas" panose="020B0609020204030204" pitchFamily="49" charset="0"/>
              </a:rPr>
              <a:t>i</a:t>
            </a:r>
            <a:r>
              <a:rPr lang="en-US" sz="1400" dirty="0">
                <a:latin typeface="Consolas" panose="020B0609020204030204" pitchFamily="49" charset="0"/>
              </a:rPr>
              <a:t>], 1 + trials[</a:t>
            </a:r>
            <a:r>
              <a:rPr lang="en-US" sz="1400" dirty="0" err="1">
                <a:latin typeface="Consolas" panose="020B0609020204030204" pitchFamily="49" charset="0"/>
              </a:rPr>
              <a:t>i</a:t>
            </a:r>
            <a:r>
              <a:rPr lang="en-US" sz="1400" dirty="0">
                <a:latin typeface="Consolas" panose="020B0609020204030204" pitchFamily="49" charset="0"/>
              </a:rPr>
              <a:t>] - wins[</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p = </a:t>
            </a:r>
            <a:r>
              <a:rPr lang="en-US" sz="1400" dirty="0" err="1">
                <a:latin typeface="Consolas" panose="020B0609020204030204" pitchFamily="49" charset="0"/>
              </a:rPr>
              <a:t>plt.plot</a:t>
            </a:r>
            <a:r>
              <a:rPr lang="en-US" sz="1400" dirty="0">
                <a:latin typeface="Consolas" panose="020B0609020204030204" pitchFamily="49" charset="0"/>
              </a:rPr>
              <a:t>(x, y.pdf(x), </a:t>
            </a:r>
            <a:r>
              <a:rPr lang="en-US" sz="1400" dirty="0" err="1">
                <a:latin typeface="Consolas" panose="020B0609020204030204" pitchFamily="49" charset="0"/>
              </a:rPr>
              <a:t>lw</a:t>
            </a:r>
            <a:r>
              <a:rPr lang="en-US" sz="1400" dirty="0">
                <a:latin typeface="Consolas" panose="020B0609020204030204" pitchFamily="49" charset="0"/>
              </a:rPr>
              <a:t>=</a:t>
            </a:r>
            <a:r>
              <a:rPr lang="en-US" sz="1400" dirty="0" err="1">
                <a:latin typeface="Consolas" panose="020B0609020204030204" pitchFamily="49" charset="0"/>
              </a:rPr>
              <a:t>lw</a:t>
            </a:r>
            <a:r>
              <a:rPr lang="en-US" sz="1400" dirty="0">
                <a:latin typeface="Consolas" panose="020B0609020204030204" pitchFamily="49" charset="0"/>
              </a:rPr>
              <a:t>)</a:t>
            </a:r>
          </a:p>
          <a:p>
            <a:pPr marL="0" indent="0">
              <a:buNone/>
            </a:pPr>
            <a:r>
              <a:rPr lang="en-US" sz="1400" dirty="0">
                <a:latin typeface="Consolas" panose="020B0609020204030204" pitchFamily="49" charset="0"/>
              </a:rPr>
              <a:t>        c = p[0].</a:t>
            </a:r>
            <a:r>
              <a:rPr lang="en-US" sz="1400" dirty="0" err="1">
                <a:latin typeface="Consolas" panose="020B0609020204030204" pitchFamily="49" charset="0"/>
              </a:rPr>
              <a:t>get_markeredgecolor</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plt.fill_between</a:t>
            </a:r>
            <a:r>
              <a:rPr lang="en-US" sz="1400" dirty="0">
                <a:latin typeface="Consolas" panose="020B0609020204030204" pitchFamily="49" charset="0"/>
              </a:rPr>
              <a:t>(x, y.pdf(x), 0, color=c, alpha=alpha,</a:t>
            </a:r>
          </a:p>
          <a:p>
            <a:pPr marL="0" indent="0">
              <a:buNone/>
            </a:pPr>
            <a:r>
              <a:rPr lang="en-US" sz="1400" dirty="0">
                <a:latin typeface="Consolas" panose="020B0609020204030204" pitchFamily="49" charset="0"/>
              </a:rPr>
              <a:t>                         label="underlying probability: %.2f" % 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if </a:t>
            </a:r>
            <a:r>
              <a:rPr lang="en-US" sz="1400" dirty="0" err="1">
                <a:latin typeface="Consolas" panose="020B0609020204030204" pitchFamily="49" charset="0"/>
              </a:rPr>
              <a:t>plt_vlines</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plt.vlines</a:t>
            </a:r>
            <a:r>
              <a:rPr lang="en-US" sz="1400" dirty="0">
                <a:latin typeface="Consolas" panose="020B0609020204030204" pitchFamily="49" charset="0"/>
              </a:rPr>
              <a:t>(prob[</a:t>
            </a:r>
            <a:r>
              <a:rPr lang="en-US" sz="1400" dirty="0" err="1">
                <a:latin typeface="Consolas" panose="020B0609020204030204" pitchFamily="49" charset="0"/>
              </a:rPr>
              <a:t>i</a:t>
            </a:r>
            <a:r>
              <a:rPr lang="en-US" sz="1400" dirty="0">
                <a:latin typeface="Consolas" panose="020B0609020204030204" pitchFamily="49" charset="0"/>
              </a:rPr>
              <a:t>], 0, y.pdf(prob[</a:t>
            </a:r>
            <a:r>
              <a:rPr lang="en-US" sz="1400" dirty="0" err="1">
                <a:latin typeface="Consolas" panose="020B0609020204030204" pitchFamily="49" charset="0"/>
              </a:rPr>
              <a:t>i</a:t>
            </a:r>
            <a:r>
              <a:rPr lang="en-US" sz="1400" dirty="0">
                <a:latin typeface="Consolas" panose="020B0609020204030204" pitchFamily="49" charset="0"/>
              </a:rPr>
              <a:t>]),</a:t>
            </a:r>
          </a:p>
          <a:p>
            <a:pPr marL="0" indent="0">
              <a:buNone/>
            </a:pPr>
            <a:r>
              <a:rPr lang="en-US" sz="1400" dirty="0">
                <a:latin typeface="Consolas" panose="020B0609020204030204" pitchFamily="49" charset="0"/>
              </a:rPr>
              <a:t>                       colors=c, </a:t>
            </a:r>
            <a:r>
              <a:rPr lang="en-US" sz="1400" dirty="0" err="1">
                <a:latin typeface="Consolas" panose="020B0609020204030204" pitchFamily="49" charset="0"/>
              </a:rPr>
              <a:t>linestyles</a:t>
            </a:r>
            <a:r>
              <a:rPr lang="en-US" sz="1400" dirty="0">
                <a:latin typeface="Consolas" panose="020B0609020204030204" pitchFamily="49" charset="0"/>
              </a:rPr>
              <a:t>="--", </a:t>
            </a:r>
            <a:r>
              <a:rPr lang="en-US" sz="1400" dirty="0" err="1">
                <a:latin typeface="Consolas" panose="020B0609020204030204" pitchFamily="49" charset="0"/>
              </a:rPr>
              <a:t>lw</a:t>
            </a:r>
            <a:r>
              <a:rPr lang="en-US" sz="1400" dirty="0">
                <a:latin typeface="Consolas" panose="020B0609020204030204" pitchFamily="49" charset="0"/>
              </a:rPr>
              <a:t>=2)</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plt.title</a:t>
            </a:r>
            <a:r>
              <a:rPr lang="en-US" sz="1400" dirty="0">
                <a:latin typeface="Consolas" panose="020B0609020204030204" pitchFamily="49" charset="0"/>
              </a:rPr>
              <a:t>("Posteriors After %d pull" % </a:t>
            </a:r>
            <a:r>
              <a:rPr lang="en-US" sz="1400" dirty="0" err="1">
                <a:latin typeface="Consolas" panose="020B0609020204030204" pitchFamily="49" charset="0"/>
              </a:rPr>
              <a:t>bayesian_strategy.N</a:t>
            </a:r>
            <a:r>
              <a:rPr lang="en-US" sz="1400" dirty="0">
                <a:latin typeface="Consolas" panose="020B0609020204030204" pitchFamily="49" charset="0"/>
              </a:rPr>
              <a:t> +</a:t>
            </a:r>
          </a:p>
          <a:p>
            <a:pPr marL="0" indent="0">
              <a:buNone/>
            </a:pPr>
            <a:r>
              <a:rPr lang="en-US" sz="1400" dirty="0">
                <a:latin typeface="Consolas" panose="020B0609020204030204" pitchFamily="49" charset="0"/>
              </a:rPr>
              <a:t>                  "s" * (</a:t>
            </a:r>
            <a:r>
              <a:rPr lang="en-US" sz="1400" dirty="0" err="1">
                <a:latin typeface="Consolas" panose="020B0609020204030204" pitchFamily="49" charset="0"/>
              </a:rPr>
              <a:t>bayesian_strategy.N</a:t>
            </a:r>
            <a:r>
              <a:rPr lang="en-US" sz="1400" dirty="0">
                <a:latin typeface="Consolas" panose="020B0609020204030204" pitchFamily="49" charset="0"/>
              </a:rPr>
              <a:t> &gt;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pPr marL="0" indent="0">
              <a:buNone/>
            </a:pPr>
            <a:r>
              <a:rPr lang="en-US" sz="1400" dirty="0">
                <a:latin typeface="Consolas" panose="020B0609020204030204" pitchFamily="49" charset="0"/>
              </a:rPr>
              <a:t>    return</a:t>
            </a:r>
          </a:p>
        </p:txBody>
      </p:sp>
      <p:sp>
        <p:nvSpPr>
          <p:cNvPr id="4" name="Text Placeholder 3">
            <a:extLst>
              <a:ext uri="{FF2B5EF4-FFF2-40B4-BE49-F238E27FC236}">
                <a16:creationId xmlns:a16="http://schemas.microsoft.com/office/drawing/2014/main" id="{1EF59E32-6DE4-4533-9B6E-6D6769896861}"/>
              </a:ext>
            </a:extLst>
          </p:cNvPr>
          <p:cNvSpPr>
            <a:spLocks noGrp="1"/>
          </p:cNvSpPr>
          <p:nvPr>
            <p:ph type="body" sz="half" idx="2"/>
          </p:nvPr>
        </p:nvSpPr>
        <p:spPr>
          <a:xfrm>
            <a:off x="0" y="3022600"/>
            <a:ext cx="5197641" cy="3835400"/>
          </a:xfrm>
        </p:spPr>
        <p:txBody>
          <a:bodyPr>
            <a:normAutofit fontScale="92500" lnSpcReduction="10000"/>
          </a:bodyPr>
          <a:lstStyle/>
          <a:p>
            <a:endParaRPr lang="en-US" sz="1400" dirty="0">
              <a:latin typeface="Consolas" panose="020B0609020204030204" pitchFamily="49" charset="0"/>
            </a:endParaRPr>
          </a:p>
          <a:p>
            <a:r>
              <a:rPr lang="en-US" sz="1400" dirty="0" err="1">
                <a:latin typeface="Consolas" panose="020B0609020204030204" pitchFamily="49" charset="0"/>
              </a:rPr>
              <a:t>hidden_prob</a:t>
            </a:r>
            <a:r>
              <a:rPr lang="en-US" sz="1400" dirty="0">
                <a:latin typeface="Consolas" panose="020B0609020204030204" pitchFamily="49" charset="0"/>
              </a:rPr>
              <a:t> = </a:t>
            </a:r>
            <a:r>
              <a:rPr lang="en-US" sz="1400" dirty="0" err="1">
                <a:latin typeface="Consolas" panose="020B0609020204030204" pitchFamily="49" charset="0"/>
              </a:rPr>
              <a:t>np.array</a:t>
            </a:r>
            <a:r>
              <a:rPr lang="en-US" sz="1400" dirty="0">
                <a:latin typeface="Consolas" panose="020B0609020204030204" pitchFamily="49" charset="0"/>
              </a:rPr>
              <a:t>([0.85, 0.60, 0.75])</a:t>
            </a:r>
          </a:p>
          <a:p>
            <a:r>
              <a:rPr lang="en-US" sz="1400" dirty="0">
                <a:latin typeface="Consolas" panose="020B0609020204030204" pitchFamily="49" charset="0"/>
              </a:rPr>
              <a:t>bandits = Bandits(</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err="1">
                <a:latin typeface="Consolas" panose="020B0609020204030204" pitchFamily="49" charset="0"/>
              </a:rPr>
              <a:t>bayesian_strat</a:t>
            </a:r>
            <a:r>
              <a:rPr lang="en-US" sz="1400" dirty="0">
                <a:latin typeface="Consolas" panose="020B0609020204030204" pitchFamily="49" charset="0"/>
              </a:rPr>
              <a:t> = </a:t>
            </a:r>
            <a:r>
              <a:rPr lang="en-US" sz="1400" dirty="0" err="1">
                <a:latin typeface="Consolas" panose="020B0609020204030204" pitchFamily="49" charset="0"/>
              </a:rPr>
              <a:t>BayesianStrategy</a:t>
            </a:r>
            <a:r>
              <a:rPr lang="en-US" sz="1400" dirty="0">
                <a:latin typeface="Consolas" panose="020B0609020204030204" pitchFamily="49" charset="0"/>
              </a:rPr>
              <a:t>(bandits)</a:t>
            </a:r>
          </a:p>
          <a:p>
            <a:r>
              <a:rPr lang="en-US" sz="1400" dirty="0" err="1">
                <a:latin typeface="Consolas" panose="020B0609020204030204" pitchFamily="49" charset="0"/>
              </a:rPr>
              <a:t>draw_samples</a:t>
            </a:r>
            <a:r>
              <a:rPr lang="en-US" sz="1400" dirty="0">
                <a:latin typeface="Consolas" panose="020B0609020204030204" pitchFamily="49" charset="0"/>
              </a:rPr>
              <a:t> = [1, 1, 3, 10, 10, 25, 50, 100, 200, 600]</a:t>
            </a:r>
          </a:p>
          <a:p>
            <a:endParaRPr lang="en-US" sz="1400" dirty="0">
              <a:latin typeface="Consolas" panose="020B0609020204030204" pitchFamily="49" charset="0"/>
            </a:endParaRPr>
          </a:p>
          <a:p>
            <a:r>
              <a:rPr lang="en-US" sz="1400" dirty="0">
                <a:latin typeface="Consolas" panose="020B0609020204030204" pitchFamily="49" charset="0"/>
              </a:rPr>
              <a:t>for j, </a:t>
            </a:r>
            <a:r>
              <a:rPr lang="en-US" sz="1400" dirty="0" err="1">
                <a:latin typeface="Consolas" panose="020B0609020204030204" pitchFamily="49" charset="0"/>
              </a:rPr>
              <a:t>i</a:t>
            </a:r>
            <a:r>
              <a:rPr lang="en-US" sz="1400" dirty="0">
                <a:latin typeface="Consolas" panose="020B0609020204030204" pitchFamily="49" charset="0"/>
              </a:rPr>
              <a:t> in enumerate(</a:t>
            </a:r>
            <a:r>
              <a:rPr lang="en-US" sz="1400" dirty="0" err="1">
                <a:latin typeface="Consolas" panose="020B0609020204030204" pitchFamily="49" charset="0"/>
              </a:rPr>
              <a:t>draw_samples</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plt.subplot</a:t>
            </a:r>
            <a:r>
              <a:rPr lang="en-US" sz="1400" dirty="0">
                <a:latin typeface="Consolas" panose="020B0609020204030204" pitchFamily="49" charset="0"/>
              </a:rPr>
              <a:t>(5, 2, j + 1)</a:t>
            </a:r>
          </a:p>
          <a:p>
            <a:r>
              <a:rPr lang="en-US" sz="1400" dirty="0">
                <a:latin typeface="Consolas" panose="020B0609020204030204" pitchFamily="49" charset="0"/>
              </a:rPr>
              <a:t>    </a:t>
            </a:r>
            <a:r>
              <a:rPr lang="en-US" sz="1400" dirty="0" err="1">
                <a:latin typeface="Consolas" panose="020B0609020204030204" pitchFamily="49" charset="0"/>
              </a:rPr>
              <a:t>bayesian_strat.sample_bandits</a:t>
            </a:r>
            <a:r>
              <a:rPr lang="en-US" sz="1400" dirty="0">
                <a:latin typeface="Consolas" panose="020B0609020204030204" pitchFamily="49" charset="0"/>
              </a:rPr>
              <a:t>(</a:t>
            </a:r>
            <a:r>
              <a:rPr lang="en-US" sz="1400" dirty="0" err="1">
                <a:latin typeface="Consolas" panose="020B0609020204030204" pitchFamily="49" charset="0"/>
              </a:rPr>
              <a:t>i</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plot_priors</a:t>
            </a:r>
            <a:r>
              <a:rPr lang="en-US" sz="1400" dirty="0">
                <a:latin typeface="Consolas" panose="020B0609020204030204" pitchFamily="49" charset="0"/>
              </a:rPr>
              <a:t>(</a:t>
            </a:r>
            <a:r>
              <a:rPr lang="en-US" sz="1400" dirty="0" err="1">
                <a:latin typeface="Consolas" panose="020B0609020204030204" pitchFamily="49" charset="0"/>
              </a:rPr>
              <a:t>bayesian_strat</a:t>
            </a:r>
            <a:r>
              <a:rPr lang="en-US" sz="1400" dirty="0">
                <a:latin typeface="Consolas" panose="020B0609020204030204" pitchFamily="49" charset="0"/>
              </a:rPr>
              <a:t>, </a:t>
            </a:r>
            <a:r>
              <a:rPr lang="en-US" sz="1400" dirty="0" err="1">
                <a:latin typeface="Consolas" panose="020B0609020204030204" pitchFamily="49" charset="0"/>
              </a:rPr>
              <a:t>hidden_prob</a:t>
            </a:r>
            <a:r>
              <a:rPr lang="en-US" sz="1400" dirty="0">
                <a:latin typeface="Consolas" panose="020B0609020204030204" pitchFamily="49" charset="0"/>
              </a:rPr>
              <a:t>)</a:t>
            </a:r>
          </a:p>
          <a:p>
            <a:r>
              <a:rPr lang="en-US" sz="1400" dirty="0">
                <a:latin typeface="Consolas" panose="020B0609020204030204" pitchFamily="49" charset="0"/>
              </a:rPr>
              <a:t>    </a:t>
            </a:r>
            <a:r>
              <a:rPr lang="en-US" sz="1400" dirty="0" err="1">
                <a:latin typeface="Consolas" panose="020B0609020204030204" pitchFamily="49" charset="0"/>
              </a:rPr>
              <a:t>plt.autoscale</a:t>
            </a:r>
            <a:r>
              <a:rPr lang="en-US" sz="1400" dirty="0">
                <a:latin typeface="Consolas" panose="020B0609020204030204" pitchFamily="49" charset="0"/>
              </a:rPr>
              <a:t>(tight=True)</a:t>
            </a:r>
          </a:p>
          <a:p>
            <a:r>
              <a:rPr lang="en-US" sz="1400" dirty="0" err="1">
                <a:latin typeface="Consolas" panose="020B0609020204030204" pitchFamily="49" charset="0"/>
              </a:rPr>
              <a:t>plt.tight_layout</a:t>
            </a:r>
            <a:r>
              <a:rPr lang="en-US" sz="1400" dirty="0">
                <a:latin typeface="Consolas" panose="020B0609020204030204" pitchFamily="49" charset="0"/>
              </a:rPr>
              <a:t>()</a:t>
            </a:r>
          </a:p>
          <a:p>
            <a:r>
              <a:rPr lang="en-US" sz="1400" dirty="0" err="1">
                <a:latin typeface="Consolas" panose="020B0609020204030204" pitchFamily="49" charset="0"/>
              </a:rPr>
              <a:t>plt.show</a:t>
            </a:r>
            <a:r>
              <a:rPr lang="en-US" sz="1400" dirty="0">
                <a:latin typeface="Consolas" panose="020B0609020204030204" pitchFamily="49" charset="0"/>
              </a:rPr>
              <a:t>()</a:t>
            </a:r>
          </a:p>
        </p:txBody>
      </p:sp>
    </p:spTree>
    <p:extLst>
      <p:ext uri="{BB962C8B-B14F-4D97-AF65-F5344CB8AC3E}">
        <p14:creationId xmlns:p14="http://schemas.microsoft.com/office/powerpoint/2010/main" val="2181723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BDAC-7A18-41D9-A27F-D91038BFE4B5}"/>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5618DD14-6088-42DB-BD31-9651692449BA}"/>
              </a:ext>
            </a:extLst>
          </p:cNvPr>
          <p:cNvSpPr>
            <a:spLocks noGrp="1"/>
          </p:cNvSpPr>
          <p:nvPr>
            <p:ph type="body" sz="half" idx="2"/>
          </p:nvPr>
        </p:nvSpPr>
        <p:spPr>
          <a:xfrm>
            <a:off x="1073151" y="3117865"/>
            <a:ext cx="4227652" cy="3755189"/>
          </a:xfrm>
        </p:spPr>
        <p:txBody>
          <a:bodyPr>
            <a:normAutofit fontScale="92500"/>
          </a:bodyPr>
          <a:lstStyle/>
          <a:p>
            <a:pPr algn="just"/>
            <a:r>
              <a:rPr lang="en-US" sz="1800" dirty="0"/>
              <a:t>Note that we don't really care how accurate we become about the inference of the hidden probabilities — for this problem we are more interested in choosing the best bandit (or more accurately, becoming more confident in choosing the best bandit). For this reason, the distribution of the red bandit is very wide (representing ignorance about what that hidden probability might be) but we are reasonably confident that it is not the best, so the algorithm chooses to ignore it.</a:t>
            </a:r>
          </a:p>
        </p:txBody>
      </p:sp>
      <p:pic>
        <p:nvPicPr>
          <p:cNvPr id="6" name="Picture 5" descr="A close up of a map&#10;&#10;Description generated with very high confidence">
            <a:extLst>
              <a:ext uri="{FF2B5EF4-FFF2-40B4-BE49-F238E27FC236}">
                <a16:creationId xmlns:a16="http://schemas.microsoft.com/office/drawing/2014/main" id="{5CB31DE9-82D6-4AD2-8220-0D8B83887EAC}"/>
              </a:ext>
            </a:extLst>
          </p:cNvPr>
          <p:cNvPicPr>
            <a:picLocks noChangeAspect="1"/>
          </p:cNvPicPr>
          <p:nvPr/>
        </p:nvPicPr>
        <p:blipFill>
          <a:blip r:embed="rId2"/>
          <a:stretch>
            <a:fillRect/>
          </a:stretch>
        </p:blipFill>
        <p:spPr>
          <a:xfrm>
            <a:off x="5430688" y="854452"/>
            <a:ext cx="6761312" cy="5923337"/>
          </a:xfrm>
          <a:prstGeom prst="rect">
            <a:avLst/>
          </a:prstGeom>
        </p:spPr>
      </p:pic>
      <p:sp>
        <p:nvSpPr>
          <p:cNvPr id="7" name="TextBox 6">
            <a:extLst>
              <a:ext uri="{FF2B5EF4-FFF2-40B4-BE49-F238E27FC236}">
                <a16:creationId xmlns:a16="http://schemas.microsoft.com/office/drawing/2014/main" id="{7B9F9EEB-FC77-4602-8E52-C6190BA72D60}"/>
              </a:ext>
            </a:extLst>
          </p:cNvPr>
          <p:cNvSpPr txBox="1"/>
          <p:nvPr/>
        </p:nvSpPr>
        <p:spPr>
          <a:xfrm>
            <a:off x="5326413" y="173372"/>
            <a:ext cx="6543779" cy="646331"/>
          </a:xfrm>
          <a:prstGeom prst="rect">
            <a:avLst/>
          </a:prstGeom>
          <a:noFill/>
        </p:spPr>
        <p:txBody>
          <a:bodyPr wrap="none" rtlCol="0">
            <a:spAutoFit/>
          </a:bodyPr>
          <a:lstStyle/>
          <a:p>
            <a:pPr algn="ctr"/>
            <a:r>
              <a:rPr lang="en-US" dirty="0"/>
              <a:t>Posterior distributions of our inference about each bandit</a:t>
            </a:r>
          </a:p>
          <a:p>
            <a:pPr algn="ctr"/>
            <a:r>
              <a:rPr lang="en-US"/>
              <a:t>after different </a:t>
            </a:r>
            <a:r>
              <a:rPr lang="en-US" dirty="0"/>
              <a:t>numbers of pulls</a:t>
            </a:r>
          </a:p>
        </p:txBody>
      </p:sp>
    </p:spTree>
    <p:extLst>
      <p:ext uri="{BB962C8B-B14F-4D97-AF65-F5344CB8AC3E}">
        <p14:creationId xmlns:p14="http://schemas.microsoft.com/office/powerpoint/2010/main" val="1473676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CAE693-BE8B-409B-B6AC-F58755D122C1}"/>
              </a:ext>
            </a:extLst>
          </p:cNvPr>
          <p:cNvSpPr>
            <a:spLocks noGrp="1"/>
          </p:cNvSpPr>
          <p:nvPr>
            <p:ph type="title"/>
          </p:nvPr>
        </p:nvSpPr>
        <p:spPr/>
        <p:txBody>
          <a:bodyPr/>
          <a:lstStyle/>
          <a:p>
            <a:r>
              <a:rPr lang="en-US"/>
              <a:t>Let’s Play</a:t>
            </a:r>
            <a:endParaRPr lang="en-US" dirty="0"/>
          </a:p>
        </p:txBody>
      </p:sp>
      <p:pic>
        <p:nvPicPr>
          <p:cNvPr id="8" name="Graphic 7" descr="Play">
            <a:hlinkClick r:id="rId2" action="ppaction://hlinkfile"/>
            <a:extLst>
              <a:ext uri="{FF2B5EF4-FFF2-40B4-BE49-F238E27FC236}">
                <a16:creationId xmlns:a16="http://schemas.microsoft.com/office/drawing/2014/main" id="{A6D09802-48E6-464F-8377-4E77A15C02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0852" y="3000555"/>
            <a:ext cx="914400" cy="914400"/>
          </a:xfrm>
          <a:prstGeom prst="rect">
            <a:avLst/>
          </a:prstGeom>
        </p:spPr>
      </p:pic>
    </p:spTree>
    <p:extLst>
      <p:ext uri="{BB962C8B-B14F-4D97-AF65-F5344CB8AC3E}">
        <p14:creationId xmlns:p14="http://schemas.microsoft.com/office/powerpoint/2010/main" val="4267085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18A82-0F7D-495F-9615-5A4E54678F60}"/>
              </a:ext>
            </a:extLst>
          </p:cNvPr>
          <p:cNvSpPr>
            <a:spLocks noGrp="1"/>
          </p:cNvSpPr>
          <p:nvPr>
            <p:ph type="title"/>
          </p:nvPr>
        </p:nvSpPr>
        <p:spPr/>
        <p:txBody>
          <a:bodyPr/>
          <a:lstStyle/>
          <a:p>
            <a:r>
              <a:rPr lang="en-US" dirty="0"/>
              <a:t>A Measure of Good</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26B05F-FF50-40C1-81BA-B57EBB5EC621}"/>
                  </a:ext>
                </a:extLst>
              </p:cNvPr>
              <p:cNvSpPr>
                <a:spLocks noGrp="1"/>
              </p:cNvSpPr>
              <p:nvPr>
                <p:ph idx="1"/>
              </p:nvPr>
            </p:nvSpPr>
            <p:spPr>
              <a:xfrm>
                <a:off x="818712" y="2222287"/>
                <a:ext cx="10554574" cy="4311035"/>
              </a:xfrm>
            </p:spPr>
            <p:txBody>
              <a:bodyPr>
                <a:normAutofit/>
              </a:bodyPr>
              <a:lstStyle/>
              <a:p>
                <a:pPr marL="0" indent="0" algn="just">
                  <a:buNone/>
                </a:pPr>
                <a:r>
                  <a:rPr lang="en-US" dirty="0"/>
                  <a:t>We need a metric to calculate how well we are doing. The absolute best we can do is to always pick the bandit with the largest probability of winning. Denote this best bandit's probability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Our score should be relative to how well we would have done had we chosen the best bandit from the beginning. This motivates the </a:t>
                </a:r>
                <a:r>
                  <a:rPr lang="en-US" i="1" dirty="0"/>
                  <a:t>total regret</a:t>
                </a:r>
                <a:r>
                  <a:rPr lang="en-US" dirty="0"/>
                  <a:t> of a strategy, defined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sub>
                          </m:sSub>
                          <m:r>
                            <a:rPr lang="en-US" b="0" i="1" smtClean="0">
                              <a:latin typeface="Cambria Math" panose="02040503050406030204" pitchFamily="18" charset="0"/>
                            </a:rPr>
                            <m:t>)=</m:t>
                          </m:r>
                          <m:r>
                            <a:rPr lang="en-US" b="0" i="1" smtClean="0">
                              <a:latin typeface="Cambria Math" panose="02040503050406030204" pitchFamily="18" charset="0"/>
                            </a:rPr>
                            <m:t>𝑇</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e>
                          </m:nary>
                        </m:e>
                      </m:nary>
                    </m:oMath>
                  </m:oMathPara>
                </a14:m>
                <a:endParaRPr lang="en-US" dirty="0"/>
              </a:p>
              <a:p>
                <a:pPr marL="0" indent="0">
                  <a:buNone/>
                </a:pPr>
                <a:r>
                  <a:rPr lang="en-US" dirty="0"/>
                  <a:t>where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 </m:t>
                    </m:r>
                    <m:r>
                      <a:rPr lang="en-US" b="0" i="1" smtClean="0">
                        <a:latin typeface="Cambria Math" panose="02040503050406030204" pitchFamily="18" charset="0"/>
                      </a:rPr>
                      <m:t>𝑖</m:t>
                    </m:r>
                  </m:oMath>
                </a14:m>
                <a:r>
                  <a:rPr lang="en-US" dirty="0"/>
                  <a:t>s the probability of a prize of the chosen bandit in the </a:t>
                </a:r>
                <a14:m>
                  <m:oMath xmlns:m="http://schemas.openxmlformats.org/officeDocument/2006/math">
                    <m:r>
                      <a:rPr lang="en-US" b="0" i="1" smtClean="0">
                        <a:latin typeface="Cambria Math" panose="02040503050406030204" pitchFamily="18" charset="0"/>
                      </a:rPr>
                      <m:t>𝑖</m:t>
                    </m:r>
                  </m:oMath>
                </a14:m>
                <a:r>
                  <a:rPr lang="en-US" dirty="0" err="1"/>
                  <a:t>th</a:t>
                </a:r>
                <a:r>
                  <a:rPr lang="en-US" dirty="0"/>
                  <a:t> round.</a:t>
                </a:r>
              </a:p>
              <a:p>
                <a:pPr marL="0" indent="0" algn="just">
                  <a:buNone/>
                </a:pPr>
                <a:r>
                  <a:rPr lang="en-US" dirty="0"/>
                  <a:t>A total regret of 0 means the strategy is attaining the best possible score. This is likely not possible, as initially our algorithm will often make the wrong choice. Ideally, a strategy's total regret should flatten as it learns the best bandit. (Mathematically, we achieve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oMath>
                </a14:m>
                <a:r>
                  <a:rPr lang="en-US" dirty="0"/>
                  <a:t> often)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7E26B05F-FF50-40C1-81BA-B57EBB5EC621}"/>
                  </a:ext>
                </a:extLst>
              </p:cNvPr>
              <p:cNvSpPr>
                <a:spLocks noGrp="1" noRot="1" noChangeAspect="1" noMove="1" noResize="1" noEditPoints="1" noAdjustHandles="1" noChangeArrowheads="1" noChangeShapeType="1" noTextEdit="1"/>
              </p:cNvSpPr>
              <p:nvPr>
                <p:ph idx="1"/>
              </p:nvPr>
            </p:nvSpPr>
            <p:spPr>
              <a:xfrm>
                <a:off x="818712" y="2222287"/>
                <a:ext cx="10554574" cy="4311035"/>
              </a:xfrm>
              <a:blipFill>
                <a:blip r:embed="rId2"/>
                <a:stretch>
                  <a:fillRect l="-462" t="-2263" r="-462"/>
                </a:stretch>
              </a:blipFill>
            </p:spPr>
            <p:txBody>
              <a:bodyPr/>
              <a:lstStyle/>
              <a:p>
                <a:r>
                  <a:rPr lang="en-US">
                    <a:noFill/>
                  </a:rPr>
                  <a:t> </a:t>
                </a:r>
              </a:p>
            </p:txBody>
          </p:sp>
        </mc:Fallback>
      </mc:AlternateContent>
    </p:spTree>
    <p:extLst>
      <p:ext uri="{BB962C8B-B14F-4D97-AF65-F5344CB8AC3E}">
        <p14:creationId xmlns:p14="http://schemas.microsoft.com/office/powerpoint/2010/main" val="300911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3010888" y="1945945"/>
            <a:ext cx="5852172" cy="4370841"/>
          </a:xfrm>
          <a:prstGeom prst="rect">
            <a:avLst/>
          </a:prstGeom>
        </p:spPr>
      </p:pic>
    </p:spTree>
    <p:extLst>
      <p:ext uri="{BB962C8B-B14F-4D97-AF65-F5344CB8AC3E}">
        <p14:creationId xmlns:p14="http://schemas.microsoft.com/office/powerpoint/2010/main" val="4154511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431D-3598-4706-AB27-2F97384FB157}"/>
              </a:ext>
            </a:extLst>
          </p:cNvPr>
          <p:cNvSpPr>
            <a:spLocks noGrp="1"/>
          </p:cNvSpPr>
          <p:nvPr>
            <p:ph type="title"/>
          </p:nvPr>
        </p:nvSpPr>
        <p:spPr/>
        <p:txBody>
          <a:bodyPr/>
          <a:lstStyle/>
          <a:p>
            <a:r>
              <a:rPr lang="en-US" dirty="0"/>
              <a:t>Other Strategies</a:t>
            </a:r>
          </a:p>
        </p:txBody>
      </p:sp>
      <p:sp>
        <p:nvSpPr>
          <p:cNvPr id="3" name="Content Placeholder 2">
            <a:extLst>
              <a:ext uri="{FF2B5EF4-FFF2-40B4-BE49-F238E27FC236}">
                <a16:creationId xmlns:a16="http://schemas.microsoft.com/office/drawing/2014/main" id="{37CBD8CB-FD75-4A3D-BA36-0B32080033B7}"/>
              </a:ext>
            </a:extLst>
          </p:cNvPr>
          <p:cNvSpPr>
            <a:spLocks noGrp="1"/>
          </p:cNvSpPr>
          <p:nvPr>
            <p:ph idx="1"/>
          </p:nvPr>
        </p:nvSpPr>
        <p:spPr/>
        <p:txBody>
          <a:bodyPr/>
          <a:lstStyle/>
          <a:p>
            <a:pPr>
              <a:buFont typeface="+mj-lt"/>
              <a:buAutoNum type="arabicPeriod"/>
            </a:pPr>
            <a:r>
              <a:rPr lang="en-US" dirty="0"/>
              <a:t>Random: randomly choose a bandit to pull. (If you can't beat this, just stop.)</a:t>
            </a:r>
          </a:p>
          <a:p>
            <a:pPr>
              <a:buFont typeface="+mj-lt"/>
              <a:buAutoNum type="arabicPeriod"/>
            </a:pPr>
            <a:r>
              <a:rPr lang="en-US" dirty="0"/>
              <a:t>Largest Bayesian credible bound: pick the bandit with the largest upper bound in its 95% credible region of the underlying probability.</a:t>
            </a:r>
          </a:p>
          <a:p>
            <a:pPr>
              <a:buFont typeface="+mj-lt"/>
              <a:buAutoNum type="arabicPeriod"/>
            </a:pPr>
            <a:r>
              <a:rPr lang="en-US" dirty="0"/>
              <a:t>Bayes-UCB algorithm: pick the bandit with the largest score, where score is a dynamic quantile of the posterior</a:t>
            </a:r>
          </a:p>
          <a:p>
            <a:pPr>
              <a:buFont typeface="+mj-lt"/>
              <a:buAutoNum type="arabicPeriod"/>
            </a:pPr>
            <a:r>
              <a:rPr lang="en-US" dirty="0"/>
              <a:t>Mean of posterior: choose the bandit with the largest posterior mean. This is what a human player (sans computer) would likely do.</a:t>
            </a:r>
          </a:p>
          <a:p>
            <a:pPr>
              <a:buFont typeface="+mj-lt"/>
              <a:buAutoNum type="arabicPeriod"/>
            </a:pPr>
            <a:r>
              <a:rPr lang="en-US" dirty="0"/>
              <a:t>Largest proportion: pick the bandit with the current largest observed proportion of winning.</a:t>
            </a:r>
          </a:p>
        </p:txBody>
      </p:sp>
    </p:spTree>
    <p:extLst>
      <p:ext uri="{BB962C8B-B14F-4D97-AF65-F5344CB8AC3E}">
        <p14:creationId xmlns:p14="http://schemas.microsoft.com/office/powerpoint/2010/main" val="1425993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8D24-42D1-49AA-A6A7-2A29C25F6433}"/>
              </a:ext>
            </a:extLst>
          </p:cNvPr>
          <p:cNvSpPr>
            <a:spLocks noGrp="1"/>
          </p:cNvSpPr>
          <p:nvPr>
            <p:ph type="title"/>
          </p:nvPr>
        </p:nvSpPr>
        <p:spPr/>
        <p:txBody>
          <a:bodyPr/>
          <a:lstStyle/>
          <a:p>
            <a:r>
              <a:rPr lang="en-US" dirty="0"/>
              <a:t>Total Regret of Bayesian Bandits Strategy vs. Other Strategies</a:t>
            </a:r>
          </a:p>
        </p:txBody>
      </p:sp>
      <p:pic>
        <p:nvPicPr>
          <p:cNvPr id="9" name="Picture 8" descr="A close up of a map&#10;&#10;Description automatically generated">
            <a:extLst>
              <a:ext uri="{FF2B5EF4-FFF2-40B4-BE49-F238E27FC236}">
                <a16:creationId xmlns:a16="http://schemas.microsoft.com/office/drawing/2014/main" id="{FEB065A2-7620-4582-B71C-F61B629CE873}"/>
              </a:ext>
            </a:extLst>
          </p:cNvPr>
          <p:cNvPicPr>
            <a:picLocks noChangeAspect="1"/>
          </p:cNvPicPr>
          <p:nvPr/>
        </p:nvPicPr>
        <p:blipFill>
          <a:blip r:embed="rId2"/>
          <a:stretch>
            <a:fillRect/>
          </a:stretch>
        </p:blipFill>
        <p:spPr>
          <a:xfrm>
            <a:off x="1452561" y="2508595"/>
            <a:ext cx="9286875" cy="4067175"/>
          </a:xfrm>
          <a:prstGeom prst="rect">
            <a:avLst/>
          </a:prstGeom>
        </p:spPr>
      </p:pic>
    </p:spTree>
    <p:extLst>
      <p:ext uri="{BB962C8B-B14F-4D97-AF65-F5344CB8AC3E}">
        <p14:creationId xmlns:p14="http://schemas.microsoft.com/office/powerpoint/2010/main" val="379109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28E3-EE9A-48CA-8E88-41AC2CEED883}"/>
              </a:ext>
            </a:extLst>
          </p:cNvPr>
          <p:cNvSpPr>
            <a:spLocks noGrp="1"/>
          </p:cNvSpPr>
          <p:nvPr>
            <p:ph type="title"/>
          </p:nvPr>
        </p:nvSpPr>
        <p:spPr/>
        <p:txBody>
          <a:bodyPr/>
          <a:lstStyle/>
          <a:p>
            <a:r>
              <a:rPr lang="en-US" dirty="0"/>
              <a:t>Expected Total Regret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1881F-8388-40FB-9CDC-EB88492CA620}"/>
                  </a:ext>
                </a:extLst>
              </p:cNvPr>
              <p:cNvSpPr>
                <a:spLocks noGrp="1"/>
              </p:cNvSpPr>
              <p:nvPr>
                <p:ph idx="1"/>
              </p:nvPr>
            </p:nvSpPr>
            <p:spPr/>
            <p:txBody>
              <a:bodyPr/>
              <a:lstStyle/>
              <a:p>
                <a:pPr marL="0" indent="0" algn="just">
                  <a:buNone/>
                </a:pPr>
                <a:r>
                  <a:rPr lang="en-US" dirty="0"/>
                  <a:t>To be more scientific so as to remove any possible luck in the above simulation, we should instead look at the </a:t>
                </a:r>
                <a:r>
                  <a:rPr lang="en-US" i="1" dirty="0"/>
                  <a:t>expected total regret</a:t>
                </a:r>
                <a:r>
                  <a:rPr lang="en-US" dirty="0"/>
                  <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𝑅</m:t>
                              </m:r>
                            </m:e>
                          </m:acc>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oMath>
                  </m:oMathPara>
                </a14:m>
                <a:endParaRPr lang="en-US" dirty="0"/>
              </a:p>
              <a:p>
                <a:pPr marL="0" indent="0" algn="just">
                  <a:buNone/>
                </a:pPr>
                <a:r>
                  <a:rPr lang="en-US" dirty="0"/>
                  <a:t>It can be shown that any sub-optimal strategy's expected total regret is bounded below logarithmically. Formally:</a:t>
                </a:r>
              </a:p>
              <a:p>
                <a:pPr marL="0" indent="0" algn="just">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e>
                      </m:d>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Ω</m:t>
                      </m:r>
                      <m:d>
                        <m:dPr>
                          <m:ctrlPr>
                            <a:rPr lang="en-US" b="0" i="1" smtClean="0">
                              <a:latin typeface="Cambria Math" panose="02040503050406030204" pitchFamily="18" charset="0"/>
                              <a:ea typeface="Cambria Math" panose="02040503050406030204" pitchFamily="18" charset="0"/>
                            </a:rPr>
                          </m:ctrlPr>
                        </m:dPr>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e>
                              </m:d>
                            </m:e>
                          </m:func>
                        </m:e>
                      </m:d>
                    </m:oMath>
                  </m:oMathPara>
                </a14:m>
                <a:endParaRPr lang="en-US" b="0" dirty="0">
                  <a:ea typeface="Cambria Math" panose="02040503050406030204" pitchFamily="18" charset="0"/>
                </a:endParaRPr>
              </a:p>
              <a:p>
                <a:pPr marL="0" indent="0" algn="just">
                  <a:buNone/>
                </a:pPr>
                <a:r>
                  <a:rPr lang="en-US" dirty="0"/>
                  <a:t>Thus, any strategy that matches logarithmic-growing regret is said to "solve" the Multi-Armed Bandit problem.</a:t>
                </a:r>
              </a:p>
              <a:p>
                <a:pPr marL="0" indent="0" algn="just">
                  <a:buNone/>
                </a:pPr>
                <a:r>
                  <a:rPr lang="en-US" dirty="0"/>
                  <a:t>Using the Law of Large Numbers, we can approximate Bayesian Bandit's expected total regret by performing the same experiment many times (500 times, to be fair).</a:t>
                </a:r>
              </a:p>
            </p:txBody>
          </p:sp>
        </mc:Choice>
        <mc:Fallback xmlns="">
          <p:sp>
            <p:nvSpPr>
              <p:cNvPr id="3" name="Content Placeholder 2">
                <a:extLst>
                  <a:ext uri="{FF2B5EF4-FFF2-40B4-BE49-F238E27FC236}">
                    <a16:creationId xmlns:a16="http://schemas.microsoft.com/office/drawing/2014/main" id="{6251881F-8388-40FB-9CDC-EB88492CA620}"/>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41825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3D7F-8C06-4C58-9418-62996293C77E}"/>
              </a:ext>
            </a:extLst>
          </p:cNvPr>
          <p:cNvSpPr>
            <a:spLocks noGrp="1"/>
          </p:cNvSpPr>
          <p:nvPr>
            <p:ph type="title"/>
          </p:nvPr>
        </p:nvSpPr>
        <p:spPr/>
        <p:txBody>
          <a:bodyPr/>
          <a:lstStyle/>
          <a:p>
            <a:r>
              <a:rPr lang="en-US" dirty="0"/>
              <a:t>Expected Total Regret of Multi-armed Bandit Strategies</a:t>
            </a:r>
          </a:p>
        </p:txBody>
      </p:sp>
      <p:pic>
        <p:nvPicPr>
          <p:cNvPr id="5" name="Picture 4" descr="A close up of a map&#10;&#10;Description automatically generated">
            <a:extLst>
              <a:ext uri="{FF2B5EF4-FFF2-40B4-BE49-F238E27FC236}">
                <a16:creationId xmlns:a16="http://schemas.microsoft.com/office/drawing/2014/main" id="{A1EC5C15-57CD-491E-ADCA-AF749C28DE79}"/>
              </a:ext>
            </a:extLst>
          </p:cNvPr>
          <p:cNvPicPr>
            <a:picLocks noChangeAspect="1"/>
          </p:cNvPicPr>
          <p:nvPr/>
        </p:nvPicPr>
        <p:blipFill>
          <a:blip r:embed="rId2"/>
          <a:stretch>
            <a:fillRect/>
          </a:stretch>
        </p:blipFill>
        <p:spPr>
          <a:xfrm>
            <a:off x="1409699" y="2468838"/>
            <a:ext cx="9372600" cy="4067175"/>
          </a:xfrm>
          <a:prstGeom prst="rect">
            <a:avLst/>
          </a:prstGeom>
        </p:spPr>
      </p:pic>
    </p:spTree>
    <p:extLst>
      <p:ext uri="{BB962C8B-B14F-4D97-AF65-F5344CB8AC3E}">
        <p14:creationId xmlns:p14="http://schemas.microsoft.com/office/powerpoint/2010/main" val="113120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1D6A12-9022-4CB2-B047-0E7C068B71A6}"/>
              </a:ext>
            </a:extLst>
          </p:cNvPr>
          <p:cNvSpPr>
            <a:spLocks noGrp="1"/>
          </p:cNvSpPr>
          <p:nvPr>
            <p:ph type="title"/>
          </p:nvPr>
        </p:nvSpPr>
        <p:spPr/>
        <p:txBody>
          <a:bodyPr/>
          <a:lstStyle/>
          <a:p>
            <a:r>
              <a:rPr lang="en-US" dirty="0"/>
              <a:t>Beta Distribution </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8A36327-6265-485E-BC58-921C1DFB1D65}"/>
                  </a:ext>
                </a:extLst>
              </p:cNvPr>
              <p:cNvSpPr>
                <a:spLocks noGrp="1"/>
              </p:cNvSpPr>
              <p:nvPr>
                <p:ph idx="1"/>
              </p:nvPr>
            </p:nvSpPr>
            <p:spPr>
              <a:xfrm>
                <a:off x="212034" y="3968335"/>
                <a:ext cx="6374297" cy="2442477"/>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𝑍</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𝑧</m:t>
                        </m:r>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&gt;0,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&gt;0, 0≺</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&lt;</m:t>
                    </m:r>
                  </m:oMath>
                </a14:m>
                <a:r>
                  <a:rPr lang="en-US" dirty="0"/>
                  <a:t>1</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m:t>
                      </m:r>
                      <m:nary>
                        <m:naryPr>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ea typeface="Cambria Math" panose="02040503050406030204" pitchFamily="18" charset="0"/>
                            </a:rPr>
                            <m:t>𝑧</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𝑍</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d>
                          <m:r>
                            <a:rPr lang="en-US" b="0" i="1" smtClean="0">
                              <a:latin typeface="Cambria Math" panose="02040503050406030204" pitchFamily="18" charset="0"/>
                              <a:ea typeface="Cambria Math" panose="02040503050406030204" pitchFamily="18" charset="0"/>
                            </a:rPr>
                            <m:t>𝑑𝑧</m:t>
                          </m:r>
                        </m:e>
                      </m:nary>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den>
                      </m:f>
                    </m:oMath>
                  </m:oMathPara>
                </a14:m>
                <a:endParaRPr lang="en-US" dirty="0"/>
              </a:p>
            </p:txBody>
          </p:sp>
        </mc:Choice>
        <mc:Fallback xmlns="">
          <p:sp>
            <p:nvSpPr>
              <p:cNvPr id="6" name="Content Placeholder 5">
                <a:extLst>
                  <a:ext uri="{FF2B5EF4-FFF2-40B4-BE49-F238E27FC236}">
                    <a16:creationId xmlns:a16="http://schemas.microsoft.com/office/drawing/2014/main" id="{D8A36327-6265-485E-BC58-921C1DFB1D65}"/>
                  </a:ext>
                </a:extLst>
              </p:cNvPr>
              <p:cNvSpPr>
                <a:spLocks noGrp="1" noRot="1" noChangeAspect="1" noMove="1" noResize="1" noEditPoints="1" noAdjustHandles="1" noChangeArrowheads="1" noChangeShapeType="1" noTextEdit="1"/>
              </p:cNvSpPr>
              <p:nvPr>
                <p:ph idx="1"/>
              </p:nvPr>
            </p:nvSpPr>
            <p:spPr>
              <a:xfrm>
                <a:off x="212034" y="3968335"/>
                <a:ext cx="6374297" cy="2442477"/>
              </a:xfrm>
              <a:blipFill>
                <a:blip r:embed="rId2"/>
                <a:stretch>
                  <a:fillRect l="-2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D403932-9F77-4CFA-AC93-667D5D867E76}"/>
              </a:ext>
            </a:extLst>
          </p:cNvPr>
          <p:cNvSpPr txBox="1"/>
          <p:nvPr/>
        </p:nvSpPr>
        <p:spPr>
          <a:xfrm>
            <a:off x="7089914" y="5453613"/>
            <a:ext cx="3166251" cy="307777"/>
          </a:xfrm>
          <a:prstGeom prst="rect">
            <a:avLst/>
          </a:prstGeom>
          <a:noFill/>
        </p:spPr>
        <p:txBody>
          <a:bodyPr wrap="none" rtlCol="0">
            <a:spAutoFit/>
          </a:bodyPr>
          <a:lstStyle/>
          <a:p>
            <a:r>
              <a:rPr lang="en-US" sz="1400" dirty="0">
                <a:latin typeface="Consolas" panose="020B0609020204030204" pitchFamily="49" charset="0"/>
              </a:rPr>
              <a:t>Z=</a:t>
            </a:r>
            <a:r>
              <a:rPr lang="en-US" sz="1400" dirty="0" err="1">
                <a:latin typeface="Consolas" panose="020B0609020204030204" pitchFamily="49" charset="0"/>
              </a:rPr>
              <a:t>pymc.Beta</a:t>
            </a:r>
            <a:r>
              <a:rPr lang="en-US" sz="1400" dirty="0">
                <a:latin typeface="Consolas" panose="020B0609020204030204" pitchFamily="49" charset="0"/>
              </a:rPr>
              <a:t>(“Z”, alpha, beta)</a:t>
            </a:r>
          </a:p>
        </p:txBody>
      </p:sp>
      <p:pic>
        <p:nvPicPr>
          <p:cNvPr id="4" name="Picture 3" descr="A close up of a map&#10;&#10;Description generated with high confidence">
            <a:extLst>
              <a:ext uri="{FF2B5EF4-FFF2-40B4-BE49-F238E27FC236}">
                <a16:creationId xmlns:a16="http://schemas.microsoft.com/office/drawing/2014/main" id="{A09CA4C9-96EF-4EB7-9350-0DB98EB48373}"/>
              </a:ext>
            </a:extLst>
          </p:cNvPr>
          <p:cNvPicPr>
            <a:picLocks noChangeAspect="1"/>
          </p:cNvPicPr>
          <p:nvPr/>
        </p:nvPicPr>
        <p:blipFill>
          <a:blip r:embed="rId3"/>
          <a:stretch>
            <a:fillRect/>
          </a:stretch>
        </p:blipFill>
        <p:spPr>
          <a:xfrm>
            <a:off x="5064816" y="1895267"/>
            <a:ext cx="6915150" cy="2828925"/>
          </a:xfrm>
          <a:prstGeom prst="rect">
            <a:avLst/>
          </a:prstGeom>
        </p:spPr>
      </p:pic>
    </p:spTree>
    <p:extLst>
      <p:ext uri="{BB962C8B-B14F-4D97-AF65-F5344CB8AC3E}">
        <p14:creationId xmlns:p14="http://schemas.microsoft.com/office/powerpoint/2010/main" val="134466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8F0E-403F-4563-BC61-E729DDDD67FE}"/>
              </a:ext>
            </a:extLst>
          </p:cNvPr>
          <p:cNvSpPr>
            <a:spLocks noGrp="1"/>
          </p:cNvSpPr>
          <p:nvPr>
            <p:ph type="title"/>
          </p:nvPr>
        </p:nvSpPr>
        <p:spPr/>
        <p:txBody>
          <a:bodyPr/>
          <a:lstStyle/>
          <a:p>
            <a:r>
              <a:rPr lang="en-US" dirty="0"/>
              <a:t>Bayesian Bandit algorithm learning</a:t>
            </a:r>
            <a:br>
              <a:rPr lang="en-US" dirty="0"/>
            </a:br>
            <a:r>
              <a:rPr lang="en-US" dirty="0"/>
              <a:t>35 different options</a:t>
            </a:r>
          </a:p>
        </p:txBody>
      </p:sp>
      <p:pic>
        <p:nvPicPr>
          <p:cNvPr id="5" name="Picture 4" descr="A close up of a map&#10;&#10;Description automatically generated">
            <a:extLst>
              <a:ext uri="{FF2B5EF4-FFF2-40B4-BE49-F238E27FC236}">
                <a16:creationId xmlns:a16="http://schemas.microsoft.com/office/drawing/2014/main" id="{6FDCD15E-9681-495E-BD64-FBDCFC7D2D21}"/>
              </a:ext>
            </a:extLst>
          </p:cNvPr>
          <p:cNvPicPr>
            <a:picLocks noChangeAspect="1"/>
          </p:cNvPicPr>
          <p:nvPr/>
        </p:nvPicPr>
        <p:blipFill>
          <a:blip r:embed="rId2"/>
          <a:stretch>
            <a:fillRect/>
          </a:stretch>
        </p:blipFill>
        <p:spPr>
          <a:xfrm>
            <a:off x="2819400" y="1995848"/>
            <a:ext cx="6271592" cy="4862152"/>
          </a:xfrm>
          <a:prstGeom prst="rect">
            <a:avLst/>
          </a:prstGeom>
        </p:spPr>
      </p:pic>
    </p:spTree>
    <p:extLst>
      <p:ext uri="{BB962C8B-B14F-4D97-AF65-F5344CB8AC3E}">
        <p14:creationId xmlns:p14="http://schemas.microsoft.com/office/powerpoint/2010/main" val="236645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C8ABA-F397-4711-A52F-6488AE028428}"/>
              </a:ext>
            </a:extLst>
          </p:cNvPr>
          <p:cNvSpPr>
            <a:spLocks noGrp="1"/>
          </p:cNvSpPr>
          <p:nvPr>
            <p:ph type="title"/>
          </p:nvPr>
        </p:nvSpPr>
        <p:spPr/>
        <p:txBody>
          <a:bodyPr/>
          <a:lstStyle/>
          <a:p>
            <a:r>
              <a:rPr lang="en-US" dirty="0"/>
              <a:t>Extending the Algorithm</a:t>
            </a:r>
          </a:p>
        </p:txBody>
      </p:sp>
      <p:sp>
        <p:nvSpPr>
          <p:cNvPr id="3" name="Content Placeholder 2">
            <a:extLst>
              <a:ext uri="{FF2B5EF4-FFF2-40B4-BE49-F238E27FC236}">
                <a16:creationId xmlns:a16="http://schemas.microsoft.com/office/drawing/2014/main" id="{BCC9B156-DC69-4E8C-BABA-5E7A4C5A42C2}"/>
              </a:ext>
            </a:extLst>
          </p:cNvPr>
          <p:cNvSpPr>
            <a:spLocks noGrp="1"/>
          </p:cNvSpPr>
          <p:nvPr>
            <p:ph idx="1"/>
          </p:nvPr>
        </p:nvSpPr>
        <p:spPr>
          <a:xfrm>
            <a:off x="592375" y="2244920"/>
            <a:ext cx="10554574" cy="4379039"/>
          </a:xfrm>
        </p:spPr>
        <p:txBody>
          <a:bodyPr>
            <a:normAutofit/>
          </a:bodyPr>
          <a:lstStyle/>
          <a:p>
            <a:pPr marL="0" indent="0" algn="just">
              <a:buNone/>
            </a:pPr>
            <a:r>
              <a:rPr lang="en-US" b="1" dirty="0"/>
              <a:t>Adding learning rates</a:t>
            </a:r>
            <a:r>
              <a:rPr lang="en-US" dirty="0"/>
              <a:t>: Suppose the underlying environment may change over time. Technically the standard Bayesian Bandit algorithm would self-update itself (awesome) by noting that what it thought was the best is starting to fail more often. We can motivate the algorithm to learn changing environments quicker by simply adding a rate term upon updating:</a:t>
            </a:r>
          </a:p>
          <a:p>
            <a:pPr marL="0" indent="0" algn="just">
              <a:buNone/>
            </a:pPr>
            <a:endParaRPr lang="en-US" dirty="0"/>
          </a:p>
          <a:p>
            <a:pPr marL="800100" lvl="2" indent="0">
              <a:buNone/>
            </a:pPr>
            <a:r>
              <a:rPr lang="en-US" dirty="0" err="1">
                <a:latin typeface="Consolas" panose="020B0609020204030204" pitchFamily="49" charset="0"/>
              </a:rPr>
              <a:t>self.wins</a:t>
            </a:r>
            <a:r>
              <a:rPr lang="en-US" dirty="0">
                <a:latin typeface="Consolas" panose="020B0609020204030204" pitchFamily="49" charset="0"/>
              </a:rPr>
              <a:t>[ choice ] = rate*</a:t>
            </a:r>
            <a:r>
              <a:rPr lang="en-US" dirty="0" err="1">
                <a:latin typeface="Consolas" panose="020B0609020204030204" pitchFamily="49" charset="0"/>
              </a:rPr>
              <a:t>self.wins</a:t>
            </a:r>
            <a:r>
              <a:rPr lang="en-US" dirty="0">
                <a:latin typeface="Consolas" panose="020B0609020204030204" pitchFamily="49" charset="0"/>
              </a:rPr>
              <a:t>[ choice ] + result</a:t>
            </a:r>
          </a:p>
          <a:p>
            <a:pPr marL="800100" lvl="2" indent="0">
              <a:buNone/>
            </a:pPr>
            <a:r>
              <a:rPr lang="en-US" dirty="0" err="1">
                <a:latin typeface="Consolas" panose="020B0609020204030204" pitchFamily="49" charset="0"/>
              </a:rPr>
              <a:t>self.trials</a:t>
            </a:r>
            <a:r>
              <a:rPr lang="en-US" dirty="0">
                <a:latin typeface="Consolas" panose="020B0609020204030204" pitchFamily="49" charset="0"/>
              </a:rPr>
              <a:t>[ choice ] = rate*</a:t>
            </a:r>
            <a:r>
              <a:rPr lang="en-US" dirty="0" err="1">
                <a:latin typeface="Consolas" panose="020B0609020204030204" pitchFamily="49" charset="0"/>
              </a:rPr>
              <a:t>self.trials</a:t>
            </a:r>
            <a:r>
              <a:rPr lang="en-US" dirty="0">
                <a:latin typeface="Consolas" panose="020B0609020204030204" pitchFamily="49" charset="0"/>
              </a:rPr>
              <a:t>[ choice ] + 1</a:t>
            </a:r>
          </a:p>
          <a:p>
            <a:pPr marL="0" indent="0">
              <a:buNone/>
            </a:pPr>
            <a:endParaRPr lang="en-US" dirty="0"/>
          </a:p>
          <a:p>
            <a:pPr marL="0" indent="0" algn="just">
              <a:buNone/>
            </a:pPr>
            <a:r>
              <a:rPr lang="en-US" dirty="0"/>
              <a:t>If </a:t>
            </a:r>
            <a:r>
              <a:rPr lang="en-US" sz="1400" dirty="0">
                <a:latin typeface="Consolas" panose="020B0609020204030204" pitchFamily="49" charset="0"/>
              </a:rPr>
              <a:t>rate &lt; 1</a:t>
            </a:r>
            <a:r>
              <a:rPr lang="en-US" dirty="0"/>
              <a:t>, the algorithm will forget its previous wins quicker and there will be a downward pressure towards ignorance. Conversely, setting </a:t>
            </a:r>
            <a:r>
              <a:rPr lang="en-US" sz="1400" dirty="0">
                <a:latin typeface="Consolas" panose="020B0609020204030204" pitchFamily="49" charset="0"/>
              </a:rPr>
              <a:t>rate &gt; 1</a:t>
            </a:r>
            <a:r>
              <a:rPr lang="en-US" dirty="0"/>
              <a:t> implies your algorithm will act more risky, and bet on earlier winners more often and be more resistant to changing environments.</a:t>
            </a:r>
          </a:p>
        </p:txBody>
      </p:sp>
    </p:spTree>
    <p:extLst>
      <p:ext uri="{BB962C8B-B14F-4D97-AF65-F5344CB8AC3E}">
        <p14:creationId xmlns:p14="http://schemas.microsoft.com/office/powerpoint/2010/main" val="19402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9C2-3085-4BE5-9C89-636A9D2D4CE9}"/>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30595E-F470-49FD-B4F0-DA7047BFD4D4}"/>
                  </a:ext>
                </a:extLst>
              </p:cNvPr>
              <p:cNvSpPr>
                <a:spLocks noGrp="1"/>
              </p:cNvSpPr>
              <p:nvPr>
                <p:ph idx="1"/>
              </p:nvPr>
            </p:nvSpPr>
            <p:spPr/>
            <p:txBody>
              <a:bodyPr/>
              <a:lstStyle/>
              <a:p>
                <a:pPr marL="0" indent="0" algn="just">
                  <a:buNone/>
                </a:pPr>
                <a:r>
                  <a:rPr lang="en-US" b="1" dirty="0"/>
                  <a:t>Hierarchical algorithms</a:t>
                </a:r>
                <a:r>
                  <a:rPr lang="en-US" dirty="0"/>
                  <a:t>: We can setup a Bayesian Bandit algorithm on top of smaller bandit algorithms. Suppose we have </a:t>
                </a:r>
                <a14:m>
                  <m:oMath xmlns:m="http://schemas.openxmlformats.org/officeDocument/2006/math">
                    <m:r>
                      <a:rPr lang="en-US" b="0" i="1" smtClean="0">
                        <a:latin typeface="Cambria Math" panose="02040503050406030204" pitchFamily="18" charset="0"/>
                      </a:rPr>
                      <m:t>𝑁</m:t>
                    </m:r>
                  </m:oMath>
                </a14:m>
                <a:r>
                  <a:rPr lang="en-US" dirty="0"/>
                  <a:t> Bayesian Bandit models, each varying in some behavior (for example different rate parameters, representing varying sensitivity to changing environments). On top of these </a:t>
                </a:r>
                <a14:m>
                  <m:oMath xmlns:m="http://schemas.openxmlformats.org/officeDocument/2006/math">
                    <m:r>
                      <a:rPr lang="en-US" b="0" i="1" smtClean="0">
                        <a:latin typeface="Cambria Math" panose="02040503050406030204" pitchFamily="18" charset="0"/>
                      </a:rPr>
                      <m:t>𝑁</m:t>
                    </m:r>
                  </m:oMath>
                </a14:m>
                <a:r>
                  <a:rPr lang="en-US" dirty="0"/>
                  <a:t> models is another Bayesian Bandit learner that will select a sub-Bayesian Bandit. This chosen Bayesian Bandit will then make an internal choice as to which machine to pull. The super-Bayesian Bandit updates itself depending on whether the sub-Bayesian Bandit was correct or not.</a:t>
                </a:r>
              </a:p>
            </p:txBody>
          </p:sp>
        </mc:Choice>
        <mc:Fallback xmlns="">
          <p:sp>
            <p:nvSpPr>
              <p:cNvPr id="3" name="Content Placeholder 2">
                <a:extLst>
                  <a:ext uri="{FF2B5EF4-FFF2-40B4-BE49-F238E27FC236}">
                    <a16:creationId xmlns:a16="http://schemas.microsoft.com/office/drawing/2014/main" id="{EE30595E-F470-49FD-B4F0-DA7047BFD4D4}"/>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67974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FD5E-0F04-49BC-96A4-BF81FDA2BBB0}"/>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666538-EB23-4B4E-A846-44E1213F92C6}"/>
                  </a:ext>
                </a:extLst>
              </p:cNvPr>
              <p:cNvSpPr>
                <a:spLocks noGrp="1"/>
              </p:cNvSpPr>
              <p:nvPr>
                <p:ph idx="1"/>
              </p:nvPr>
            </p:nvSpPr>
            <p:spPr>
              <a:xfrm>
                <a:off x="818712" y="2133601"/>
                <a:ext cx="10554574" cy="4523874"/>
              </a:xfrm>
            </p:spPr>
            <p:txBody>
              <a:bodyPr/>
              <a:lstStyle/>
              <a:p>
                <a:pPr marL="0" indent="0" algn="just">
                  <a:buNone/>
                </a:pPr>
                <a:r>
                  <a:rPr lang="en-US" dirty="0"/>
                  <a:t>Extending the rewards, denoted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oMath>
                </a14:m>
                <a:r>
                  <a:rPr lang="en-US" dirty="0"/>
                  <a:t> for bandit </a:t>
                </a:r>
                <a14:m>
                  <m:oMath xmlns:m="http://schemas.openxmlformats.org/officeDocument/2006/math">
                    <m:r>
                      <a:rPr lang="en-US" b="0" i="1" smtClean="0">
                        <a:latin typeface="Cambria Math" panose="02040503050406030204" pitchFamily="18" charset="0"/>
                      </a:rPr>
                      <m:t>𝑎</m:t>
                    </m:r>
                  </m:oMath>
                </a14:m>
                <a:r>
                  <a:rPr lang="en-US" dirty="0"/>
                  <a:t>, to random variables from a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𝑎</m:t>
                            </m:r>
                          </m:sub>
                        </m:sSub>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is straightforward. More generally, this problem can be rephrased as "Find the bandit with the largest expected value", as playing the bandit with the largest expected value is optimal. In the preceding case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𝑎</m:t>
                            </m:r>
                          </m:sub>
                        </m:sSub>
                      </m:sub>
                    </m:sSub>
                  </m:oMath>
                </a14:m>
                <a:r>
                  <a:rPr lang="en-US" dirty="0"/>
                  <a:t> was Bernoulli with probability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hence the expected value for a bandit is equal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𝑎</m:t>
                        </m:r>
                      </m:sub>
                    </m:sSub>
                  </m:oMath>
                </a14:m>
                <a:r>
                  <a:rPr lang="en-US" dirty="0"/>
                  <a:t>, which is why it looks like we are aiming to maximize the probability of winning. If </a:t>
                </a:r>
                <a14:m>
                  <m:oMath xmlns:m="http://schemas.openxmlformats.org/officeDocument/2006/math">
                    <m:r>
                      <a:rPr lang="en-US" b="0" i="1" smtClean="0">
                        <a:latin typeface="Cambria Math" panose="02040503050406030204" pitchFamily="18" charset="0"/>
                      </a:rPr>
                      <m:t>𝑓</m:t>
                    </m:r>
                  </m:oMath>
                </a14:m>
                <a:r>
                  <a:rPr lang="en-US" dirty="0"/>
                  <a:t> is not Bernoulli, and it is non-negative, which can be accomplished a priori by shifting the distribution (we assume we know </a:t>
                </a:r>
                <a14:m>
                  <m:oMath xmlns:m="http://schemas.openxmlformats.org/officeDocument/2006/math">
                    <m:r>
                      <a:rPr lang="en-US" b="0" i="1" smtClean="0">
                        <a:latin typeface="Cambria Math" panose="02040503050406030204" pitchFamily="18" charset="0"/>
                      </a:rPr>
                      <m:t>𝑓</m:t>
                    </m:r>
                  </m:oMath>
                </a14:m>
                <a:r>
                  <a:rPr lang="en-US" dirty="0"/>
                  <a:t>), then the algorithm behaves as before:</a:t>
                </a:r>
              </a:p>
              <a:p>
                <a:pPr marL="0" indent="0" algn="just">
                  <a:buNone/>
                </a:pPr>
                <a:r>
                  <a:rPr lang="en-US" dirty="0"/>
                  <a:t>For each round:</a:t>
                </a:r>
              </a:p>
              <a:p>
                <a:pPr lvl="1" indent="-342900" algn="just">
                  <a:buFont typeface="+mj-lt"/>
                  <a:buAutoNum type="arabicPeriod"/>
                </a:pPr>
                <a:r>
                  <a:rPr lang="en-US" dirty="0"/>
                  <a:t>Sample a random variable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 from the prior of bandit </a:t>
                </a:r>
                <a14:m>
                  <m:oMath xmlns:m="http://schemas.openxmlformats.org/officeDocument/2006/math">
                    <m:r>
                      <a:rPr lang="en-US" i="1">
                        <a:latin typeface="Cambria Math" panose="02040503050406030204" pitchFamily="18" charset="0"/>
                      </a:rPr>
                      <m:t>𝑏</m:t>
                    </m:r>
                  </m:oMath>
                </a14:m>
                <a:r>
                  <a:rPr lang="en-US" dirty="0"/>
                  <a:t>, for all </a:t>
                </a:r>
                <a14:m>
                  <m:oMath xmlns:m="http://schemas.openxmlformats.org/officeDocument/2006/math">
                    <m:r>
                      <a:rPr lang="en-US" i="1">
                        <a:latin typeface="Cambria Math" panose="02040503050406030204" pitchFamily="18" charset="0"/>
                      </a:rPr>
                      <m:t>𝑏</m:t>
                    </m:r>
                  </m:oMath>
                </a14:m>
                <a:r>
                  <a:rPr lang="en-US" dirty="0"/>
                  <a:t>.</a:t>
                </a:r>
              </a:p>
              <a:p>
                <a:pPr lvl="1" indent="-342900" algn="just">
                  <a:buFont typeface="+mj-lt"/>
                  <a:buAutoNum type="arabicPeriod"/>
                </a:pPr>
                <a:r>
                  <a:rPr lang="en-US" dirty="0"/>
                  <a:t>Select the bandit with largest sample, i.e. select </a:t>
                </a:r>
                <a14:m>
                  <m:oMath xmlns:m="http://schemas.openxmlformats.org/officeDocument/2006/math">
                    <m:r>
                      <a:rPr lang="en-US" i="1">
                        <a:latin typeface="Cambria Math" panose="02040503050406030204" pitchFamily="18" charset="0"/>
                      </a:rPr>
                      <m:t>𝐵</m:t>
                    </m:r>
                    <m:r>
                      <a:rPr lang="en-US" i="1">
                        <a:latin typeface="Cambria Math" panose="02040503050406030204" pitchFamily="18" charset="0"/>
                      </a:rPr>
                      <m:t>=</m:t>
                    </m:r>
                    <m:r>
                      <m:rPr>
                        <m:nor/>
                      </m:rPr>
                      <a:rPr lang="en-US">
                        <a:latin typeface="Cambria Math" panose="02040503050406030204" pitchFamily="18" charset="0"/>
                      </a:rPr>
                      <m:t>argmax</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𝑏</m:t>
                        </m:r>
                      </m:sub>
                    </m:sSub>
                  </m:oMath>
                </a14:m>
                <a:r>
                  <a:rPr lang="en-US" dirty="0"/>
                  <a:t>.</a:t>
                </a:r>
              </a:p>
              <a:p>
                <a:pPr lvl="1" indent="-342900" algn="just">
                  <a:buFont typeface="+mj-lt"/>
                  <a:buAutoNum type="arabicPeriod"/>
                </a:pPr>
                <a:r>
                  <a:rPr lang="en-US" dirty="0"/>
                  <a:t>Observe the result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𝑎</m:t>
                            </m:r>
                          </m:sub>
                        </m:sSub>
                      </m:sub>
                    </m:sSub>
                  </m:oMath>
                </a14:m>
                <a:r>
                  <a:rPr lang="en-US" dirty="0"/>
                  <a:t> of pulling bandit </a:t>
                </a:r>
                <a14:m>
                  <m:oMath xmlns:m="http://schemas.openxmlformats.org/officeDocument/2006/math">
                    <m:r>
                      <a:rPr lang="en-US" i="1">
                        <a:latin typeface="Cambria Math" panose="02040503050406030204" pitchFamily="18" charset="0"/>
                      </a:rPr>
                      <m:t>𝐵</m:t>
                    </m:r>
                  </m:oMath>
                </a14:m>
                <a:r>
                  <a:rPr lang="en-US" dirty="0"/>
                  <a:t>, and update your prior on bandit </a:t>
                </a:r>
                <a14:m>
                  <m:oMath xmlns:m="http://schemas.openxmlformats.org/officeDocument/2006/math">
                    <m:r>
                      <a:rPr lang="en-US" i="1">
                        <a:latin typeface="Cambria Math" panose="02040503050406030204" pitchFamily="18" charset="0"/>
                      </a:rPr>
                      <m:t>𝐵</m:t>
                    </m:r>
                  </m:oMath>
                </a14:m>
                <a:r>
                  <a:rPr lang="en-US" dirty="0"/>
                  <a:t>.</a:t>
                </a:r>
              </a:p>
              <a:p>
                <a:pPr lvl="1" indent="-342900" algn="just">
                  <a:buFont typeface="+mj-lt"/>
                  <a:buAutoNum type="arabicPeriod"/>
                </a:pPr>
                <a:r>
                  <a:rPr lang="en-US" dirty="0"/>
                  <a:t>Return to 1.</a:t>
                </a:r>
              </a:p>
              <a:p>
                <a:pPr marL="0" indent="0" algn="just">
                  <a:buNone/>
                </a:pPr>
                <a:endParaRPr lang="en-US" dirty="0"/>
              </a:p>
            </p:txBody>
          </p:sp>
        </mc:Choice>
        <mc:Fallback xmlns="">
          <p:sp>
            <p:nvSpPr>
              <p:cNvPr id="3" name="Content Placeholder 2">
                <a:extLst>
                  <a:ext uri="{FF2B5EF4-FFF2-40B4-BE49-F238E27FC236}">
                    <a16:creationId xmlns:a16="http://schemas.microsoft.com/office/drawing/2014/main" id="{FF666538-EB23-4B4E-A846-44E1213F92C6}"/>
                  </a:ext>
                </a:extLst>
              </p:cNvPr>
              <p:cNvSpPr>
                <a:spLocks noGrp="1" noRot="1" noChangeAspect="1" noMove="1" noResize="1" noEditPoints="1" noAdjustHandles="1" noChangeArrowheads="1" noChangeShapeType="1" noTextEdit="1"/>
              </p:cNvSpPr>
              <p:nvPr>
                <p:ph idx="1"/>
              </p:nvPr>
            </p:nvSpPr>
            <p:spPr>
              <a:xfrm>
                <a:off x="818712" y="2133601"/>
                <a:ext cx="10554574" cy="4523874"/>
              </a:xfrm>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817879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28EE0-380E-4281-B9A5-E9606E463AC7}"/>
              </a:ext>
            </a:extLst>
          </p:cNvPr>
          <p:cNvSpPr>
            <a:spLocks noGrp="1"/>
          </p:cNvSpPr>
          <p:nvPr>
            <p:ph type="title"/>
          </p:nvPr>
        </p:nvSpPr>
        <p:spPr/>
        <p:txBody>
          <a:bodyPr/>
          <a:lstStyle/>
          <a:p>
            <a:r>
              <a:rPr lang="en-US" dirty="0"/>
              <a:t>Back to MCMC?</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33408A7-6544-4F0C-A7CF-6B5E116EAF21}"/>
                  </a:ext>
                </a:extLst>
              </p:cNvPr>
              <p:cNvSpPr>
                <a:spLocks noGrp="1"/>
              </p:cNvSpPr>
              <p:nvPr>
                <p:ph type="body" sz="quarter" idx="16"/>
              </p:nvPr>
            </p:nvSpPr>
            <p:spPr/>
            <p:txBody>
              <a:bodyPr>
                <a:normAutofit/>
              </a:bodyPr>
              <a:lstStyle/>
              <a:p>
                <a:pPr algn="just"/>
                <a:r>
                  <a:rPr lang="en-US" sz="1800" dirty="0"/>
                  <a:t>The issue is in the sampling of the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𝑋</m:t>
                        </m:r>
                      </m:e>
                      <m:sub>
                        <m:r>
                          <a:rPr lang="en-US" sz="1800" b="0" i="1" smtClean="0">
                            <a:latin typeface="Cambria Math" panose="02040503050406030204" pitchFamily="18" charset="0"/>
                          </a:rPr>
                          <m:t>𝑏</m:t>
                        </m:r>
                      </m:sub>
                    </m:sSub>
                  </m:oMath>
                </a14:m>
                <a:r>
                  <a:rPr lang="en-US" sz="1800" dirty="0"/>
                  <a:t> drawing phase. With Beta priors and Bernoulli observations, we have a Beta posterior — this is easy to sample from. But now, with arbitrary distributions </a:t>
                </a:r>
                <a14:m>
                  <m:oMath xmlns:m="http://schemas.openxmlformats.org/officeDocument/2006/math">
                    <m:r>
                      <a:rPr lang="en-US" sz="1800" b="0" i="1" smtClean="0">
                        <a:latin typeface="Cambria Math" panose="02040503050406030204" pitchFamily="18" charset="0"/>
                      </a:rPr>
                      <m:t>𝑓</m:t>
                    </m:r>
                  </m:oMath>
                </a14:m>
                <a:r>
                  <a:rPr lang="en-US" sz="1800" dirty="0"/>
                  <a:t>, we have a non-trivial posterior. Sampling from these can be difficult.</a:t>
                </a:r>
              </a:p>
            </p:txBody>
          </p:sp>
        </mc:Choice>
        <mc:Fallback xmlns="">
          <p:sp>
            <p:nvSpPr>
              <p:cNvPr id="4" name="Text Placeholder 3">
                <a:extLst>
                  <a:ext uri="{FF2B5EF4-FFF2-40B4-BE49-F238E27FC236}">
                    <a16:creationId xmlns:a16="http://schemas.microsoft.com/office/drawing/2014/main" id="{C33408A7-6544-4F0C-A7CF-6B5E116EAF21}"/>
                  </a:ext>
                </a:extLst>
              </p:cNvPr>
              <p:cNvSpPr>
                <a:spLocks noGrp="1" noRot="1" noChangeAspect="1" noMove="1" noResize="1" noEditPoints="1" noAdjustHandles="1" noChangeArrowheads="1" noChangeShapeType="1" noTextEdit="1"/>
              </p:cNvSpPr>
              <p:nvPr>
                <p:ph type="body" sz="quarter" idx="16"/>
              </p:nvPr>
            </p:nvSpPr>
            <p:spPr>
              <a:blipFill>
                <a:blip r:embed="rId2"/>
                <a:stretch>
                  <a:fillRect l="-1125" r="-1125"/>
                </a:stretch>
              </a:blipFill>
            </p:spPr>
            <p:txBody>
              <a:bodyPr/>
              <a:lstStyle/>
              <a:p>
                <a:r>
                  <a:rPr lang="en-US">
                    <a:noFill/>
                  </a:rPr>
                  <a:t> </a:t>
                </a:r>
              </a:p>
            </p:txBody>
          </p:sp>
        </mc:Fallback>
      </mc:AlternateContent>
    </p:spTree>
    <p:extLst>
      <p:ext uri="{BB962C8B-B14F-4D97-AF65-F5344CB8AC3E}">
        <p14:creationId xmlns:p14="http://schemas.microsoft.com/office/powerpoint/2010/main" val="170056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CE7BD2-01E2-4CFB-A7E7-4FC4B128B956}"/>
              </a:ext>
            </a:extLst>
          </p:cNvPr>
          <p:cNvSpPr>
            <a:spLocks noGrp="1"/>
          </p:cNvSpPr>
          <p:nvPr>
            <p:ph type="title"/>
          </p:nvPr>
        </p:nvSpPr>
        <p:spPr/>
        <p:txBody>
          <a:bodyPr/>
          <a:lstStyle/>
          <a:p>
            <a:r>
              <a:rPr lang="en-US" dirty="0"/>
              <a:t>Extending the Algorithm</a:t>
            </a:r>
          </a:p>
        </p:txBody>
      </p:sp>
      <p:sp>
        <p:nvSpPr>
          <p:cNvPr id="5" name="Content Placeholder 4">
            <a:extLst>
              <a:ext uri="{FF2B5EF4-FFF2-40B4-BE49-F238E27FC236}">
                <a16:creationId xmlns:a16="http://schemas.microsoft.com/office/drawing/2014/main" id="{3E428D4C-69ED-49AE-917E-EE3E1AE39608}"/>
              </a:ext>
            </a:extLst>
          </p:cNvPr>
          <p:cNvSpPr>
            <a:spLocks noGrp="1"/>
          </p:cNvSpPr>
          <p:nvPr>
            <p:ph idx="1"/>
          </p:nvPr>
        </p:nvSpPr>
        <p:spPr/>
        <p:txBody>
          <a:bodyPr/>
          <a:lstStyle/>
          <a:p>
            <a:pPr marL="0" indent="0" algn="just">
              <a:buNone/>
            </a:pPr>
            <a:r>
              <a:rPr lang="en-US" dirty="0"/>
              <a:t>There has been some interest in extending the Bayesian Bandit algorithm to commenting systems. Recall the example “How to order Reddit submissions” in Chapter 4, where a ranking algorithm  was developed based on the Bayesian lower-bound of the proportion of upvotes to the total number of votes. One problem with this approach is that it will bias the top rankings towards older comments, since older comments naturally have more votes (and hence the lower-bound is tighter to the true proportion). This creates a positive feedback cycle where older comments gain more votes, hence are displayed more often, hence gain more votes, etc. This pushes any new, potentially better comments, towards the bottom. J. Neufeld proposes a system to remedy this that uses a Bayesian Bandit solution:</a:t>
            </a:r>
          </a:p>
          <a:p>
            <a:pPr marL="0" indent="0" algn="just">
              <a:buNone/>
            </a:pPr>
            <a:endParaRPr lang="en-US" dirty="0"/>
          </a:p>
          <a:p>
            <a:pPr marL="0" indent="0" algn="just">
              <a:buNone/>
            </a:pPr>
            <a:r>
              <a:rPr lang="en-US" dirty="0"/>
              <a:t>http://simplemlhacks.blogspot.com/2013/04/reddits-best-comment-scoring-algorithm.html</a:t>
            </a:r>
          </a:p>
        </p:txBody>
      </p:sp>
    </p:spTree>
    <p:extLst>
      <p:ext uri="{BB962C8B-B14F-4D97-AF65-F5344CB8AC3E}">
        <p14:creationId xmlns:p14="http://schemas.microsoft.com/office/powerpoint/2010/main" val="428017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E5EC-9EBE-45C2-B61F-16875730C8BE}"/>
              </a:ext>
            </a:extLst>
          </p:cNvPr>
          <p:cNvSpPr>
            <a:spLocks noGrp="1"/>
          </p:cNvSpPr>
          <p:nvPr>
            <p:ph type="title"/>
          </p:nvPr>
        </p:nvSpPr>
        <p:spPr/>
        <p:txBody>
          <a:bodyPr/>
          <a:lstStyle/>
          <a:p>
            <a:r>
              <a:rPr lang="en-US" dirty="0"/>
              <a:t>Extending the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978A82-6891-483E-91C7-F5C1349DE893}"/>
                  </a:ext>
                </a:extLst>
              </p:cNvPr>
              <p:cNvSpPr>
                <a:spLocks noGrp="1"/>
              </p:cNvSpPr>
              <p:nvPr>
                <p:ph idx="1"/>
              </p:nvPr>
            </p:nvSpPr>
            <p:spPr/>
            <p:txBody>
              <a:bodyPr/>
              <a:lstStyle/>
              <a:p>
                <a:pPr marL="0" indent="0" algn="just">
                  <a:buNone/>
                </a:pPr>
                <a:r>
                  <a:rPr lang="en-US" dirty="0"/>
                  <a:t>His proposal is to consider each comment as a Bandit, with the number of pulls equal to the number of votes cast, and number of rewards as the number of upvotes, hence creating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(1+</m:t>
                    </m:r>
                    <m:r>
                      <a:rPr lang="en-US" b="0" i="1" smtClean="0">
                        <a:latin typeface="Cambria Math" panose="02040503050406030204" pitchFamily="18" charset="0"/>
                      </a:rPr>
                      <m:t>𝑈</m:t>
                    </m:r>
                    <m:r>
                      <a:rPr lang="en-US" b="0" i="1" smtClean="0">
                        <a:latin typeface="Cambria Math" panose="02040503050406030204" pitchFamily="18" charset="0"/>
                      </a:rPr>
                      <m:t>, 1+</m:t>
                    </m:r>
                    <m:r>
                      <a:rPr lang="en-US" b="0" i="1" smtClean="0">
                        <a:latin typeface="Cambria Math" panose="02040503050406030204" pitchFamily="18" charset="0"/>
                      </a:rPr>
                      <m:t>𝐷</m:t>
                    </m:r>
                    <m:r>
                      <a:rPr lang="en-US" b="0" i="1" smtClean="0">
                        <a:latin typeface="Cambria Math" panose="02040503050406030204" pitchFamily="18" charset="0"/>
                      </a:rPr>
                      <m:t>)</m:t>
                    </m:r>
                  </m:oMath>
                </a14:m>
                <a:r>
                  <a:rPr lang="en-US" dirty="0"/>
                  <a:t> posterior. As visitors visit the page, samples are drawn from each bandit/comment, but instead of displaying the comment with the max sample, the comments are ranked according to the ranking of their respective samples.</a:t>
                </a:r>
              </a:p>
            </p:txBody>
          </p:sp>
        </mc:Choice>
        <mc:Fallback xmlns="">
          <p:sp>
            <p:nvSpPr>
              <p:cNvPr id="3" name="Content Placeholder 2">
                <a:extLst>
                  <a:ext uri="{FF2B5EF4-FFF2-40B4-BE49-F238E27FC236}">
                    <a16:creationId xmlns:a16="http://schemas.microsoft.com/office/drawing/2014/main" id="{F3978A82-6891-483E-91C7-F5C1349DE893}"/>
                  </a:ext>
                </a:extLst>
              </p:cNvPr>
              <p:cNvSpPr>
                <a:spLocks noGrp="1" noRot="1" noChangeAspect="1" noMove="1" noResize="1" noEditPoints="1" noAdjustHandles="1" noChangeArrowheads="1" noChangeShapeType="1" noTextEdit="1"/>
              </p:cNvSpPr>
              <p:nvPr>
                <p:ph idx="1"/>
              </p:nvPr>
            </p:nvSpPr>
            <p:spPr>
              <a:blipFill>
                <a:blip r:embed="rId2"/>
                <a:stretch>
                  <a:fillRect l="-462" r="-462"/>
                </a:stretch>
              </a:blipFill>
            </p:spPr>
            <p:txBody>
              <a:bodyPr/>
              <a:lstStyle/>
              <a:p>
                <a:r>
                  <a:rPr lang="en-US">
                    <a:noFill/>
                  </a:rPr>
                  <a:t> </a:t>
                </a:r>
              </a:p>
            </p:txBody>
          </p:sp>
        </mc:Fallback>
      </mc:AlternateContent>
    </p:spTree>
    <p:extLst>
      <p:ext uri="{BB962C8B-B14F-4D97-AF65-F5344CB8AC3E}">
        <p14:creationId xmlns:p14="http://schemas.microsoft.com/office/powerpoint/2010/main" val="3460924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D89E1-FEE9-4154-9FBC-924ADDFA5C55}"/>
              </a:ext>
            </a:extLst>
          </p:cNvPr>
          <p:cNvSpPr>
            <a:spLocks noGrp="1"/>
          </p:cNvSpPr>
          <p:nvPr>
            <p:ph type="title"/>
          </p:nvPr>
        </p:nvSpPr>
        <p:spPr/>
        <p:txBody>
          <a:bodyPr/>
          <a:lstStyle/>
          <a:p>
            <a:r>
              <a:rPr lang="en-US" dirty="0"/>
              <a:t>And yet MCMC …</a:t>
            </a:r>
          </a:p>
        </p:txBody>
      </p:sp>
      <p:sp>
        <p:nvSpPr>
          <p:cNvPr id="5" name="Text Placeholder 4">
            <a:extLst>
              <a:ext uri="{FF2B5EF4-FFF2-40B4-BE49-F238E27FC236}">
                <a16:creationId xmlns:a16="http://schemas.microsoft.com/office/drawing/2014/main" id="{AE8E2CBE-BA22-4CC7-93E3-4E42652C2CE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6285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D2B6A-D4CD-4DDC-8A47-96A88A54C99D}"/>
              </a:ext>
            </a:extLst>
          </p:cNvPr>
          <p:cNvSpPr>
            <a:spLocks noGrp="1"/>
          </p:cNvSpPr>
          <p:nvPr>
            <p:ph type="title"/>
          </p:nvPr>
        </p:nvSpPr>
        <p:spPr/>
        <p:txBody>
          <a:bodyPr/>
          <a:lstStyle/>
          <a:p>
            <a:r>
              <a:rPr lang="en-US" dirty="0"/>
              <a:t>A MCMC Solution</a:t>
            </a:r>
          </a:p>
        </p:txBody>
      </p:sp>
      <p:sp>
        <p:nvSpPr>
          <p:cNvPr id="5" name="Content Placeholder 4">
            <a:extLst>
              <a:ext uri="{FF2B5EF4-FFF2-40B4-BE49-F238E27FC236}">
                <a16:creationId xmlns:a16="http://schemas.microsoft.com/office/drawing/2014/main" id="{B707B742-3805-4CAD-A002-FF6FF1ECE347}"/>
              </a:ext>
            </a:extLst>
          </p:cNvPr>
          <p:cNvSpPr>
            <a:spLocks noGrp="1"/>
          </p:cNvSpPr>
          <p:nvPr>
            <p:ph idx="1"/>
          </p:nvPr>
        </p:nvSpPr>
        <p:spPr>
          <a:xfrm>
            <a:off x="4866216" y="-1"/>
            <a:ext cx="7325783" cy="3312695"/>
          </a:xfrm>
        </p:spPr>
        <p:txBody>
          <a:bodyPr>
            <a:normAutofit fontScale="77500" lnSpcReduction="20000"/>
          </a:bodyPr>
          <a:lstStyle/>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rbeta</a:t>
            </a:r>
            <a:r>
              <a:rPr lang="en-US" sz="1400" dirty="0">
                <a:latin typeface="Consolas" panose="020B0609020204030204" pitchFamily="49" charset="0"/>
              </a:rPr>
              <a:t>(1 + </a:t>
            </a:r>
            <a:r>
              <a:rPr lang="en-US" sz="1400" dirty="0" err="1">
                <a:latin typeface="Consolas" panose="020B0609020204030204" pitchFamily="49" charset="0"/>
              </a:rPr>
              <a:t>self.wins</a:t>
            </a:r>
            <a:r>
              <a:rPr lang="en-US" sz="1400" dirty="0">
                <a:latin typeface="Consolas" panose="020B0609020204030204" pitchFamily="49" charset="0"/>
              </a:rPr>
              <a:t>, 1 + </a:t>
            </a:r>
            <a:r>
              <a:rPr lang="en-US" sz="1400" dirty="0" err="1">
                <a:latin typeface="Consolas" panose="020B0609020204030204" pitchFamily="49" charset="0"/>
              </a:rPr>
              <a:t>self.trials</a:t>
            </a:r>
            <a:r>
              <a:rPr lang="en-US" sz="1400" dirty="0">
                <a:latin typeface="Consolas" panose="020B0609020204030204" pitchFamily="49" charset="0"/>
              </a:rPr>
              <a:t> - </a:t>
            </a:r>
            <a:r>
              <a:rPr lang="en-US" sz="1400" dirty="0" err="1">
                <a:latin typeface="Consolas" panose="020B0609020204030204" pitchFamily="49" charset="0"/>
              </a:rPr>
              <a:t>self.wins</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sample the chosen bandit</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p:txBody>
      </p:sp>
      <p:sp>
        <p:nvSpPr>
          <p:cNvPr id="6" name="Text Placeholder 5">
            <a:extLst>
              <a:ext uri="{FF2B5EF4-FFF2-40B4-BE49-F238E27FC236}">
                <a16:creationId xmlns:a16="http://schemas.microsoft.com/office/drawing/2014/main" id="{CC10F0F6-B072-4EE5-9149-C3128DF839E3}"/>
              </a:ext>
            </a:extLst>
          </p:cNvPr>
          <p:cNvSpPr>
            <a:spLocks noGrp="1"/>
          </p:cNvSpPr>
          <p:nvPr>
            <p:ph type="body" sz="half" idx="2"/>
          </p:nvPr>
        </p:nvSpPr>
        <p:spPr>
          <a:xfrm>
            <a:off x="0" y="3022600"/>
            <a:ext cx="12191999" cy="3835400"/>
          </a:xfrm>
        </p:spPr>
        <p:txBody>
          <a:bodyPr>
            <a:normAutofit fontScale="62500" lnSpcReduction="20000"/>
          </a:bodyPr>
          <a:lstStyle/>
          <a:p>
            <a:r>
              <a:rPr lang="en-US" sz="1400" dirty="0">
                <a:latin typeface="Consolas" panose="020B0609020204030204" pitchFamily="49" charset="0"/>
              </a:rPr>
              <a:t> for k in range(n):</a:t>
            </a:r>
          </a:p>
          <a:p>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model0:  </a:t>
            </a:r>
          </a:p>
          <a:p>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a:t>
            </a:r>
          </a:p>
          <a:p>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n = </a:t>
            </a:r>
            <a:r>
              <a:rPr lang="en-US" sz="1400" dirty="0" err="1">
                <a:latin typeface="Consolas" panose="020B0609020204030204" pitchFamily="49" charset="0"/>
              </a:rPr>
              <a:t>self.trials</a:t>
            </a:r>
            <a:r>
              <a:rPr lang="en-US" sz="1400" dirty="0">
                <a:latin typeface="Consolas" panose="020B0609020204030204" pitchFamily="49" charset="0"/>
              </a:rPr>
              <a:t>[0]+1, p = P0, observed = </a:t>
            </a:r>
            <a:r>
              <a:rPr lang="en-US" sz="1400" dirty="0" err="1">
                <a:latin typeface="Consolas" panose="020B0609020204030204" pitchFamily="49" charset="0"/>
              </a:rPr>
              <a:t>self.wins</a:t>
            </a:r>
            <a:r>
              <a:rPr lang="en-US" sz="1400" dirty="0">
                <a:latin typeface="Consolas" panose="020B0609020204030204" pitchFamily="49" charset="0"/>
              </a:rPr>
              <a:t>[0])</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P0_samples = trace["P0"]</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model1:</a:t>
            </a:r>
          </a:p>
          <a:p>
            <a:r>
              <a:rPr lang="en-US" sz="1400" dirty="0">
                <a:latin typeface="Consolas" panose="020B0609020204030204" pitchFamily="49" charset="0"/>
              </a:rPr>
              <a:t>                P1 = </a:t>
            </a:r>
            <a:r>
              <a:rPr lang="en-US" sz="1400" dirty="0" err="1">
                <a:latin typeface="Consolas" panose="020B0609020204030204" pitchFamily="49" charset="0"/>
              </a:rPr>
              <a:t>pm.Uniform</a:t>
            </a:r>
            <a:r>
              <a:rPr lang="en-US" sz="1400" dirty="0">
                <a:latin typeface="Consolas" panose="020B0609020204030204" pitchFamily="49" charset="0"/>
              </a:rPr>
              <a:t>('P1', 0, 1)</a:t>
            </a:r>
          </a:p>
          <a:p>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n = </a:t>
            </a:r>
            <a:r>
              <a:rPr lang="en-US" sz="1400" dirty="0" err="1">
                <a:latin typeface="Consolas" panose="020B0609020204030204" pitchFamily="49" charset="0"/>
              </a:rPr>
              <a:t>self.trials</a:t>
            </a:r>
            <a:r>
              <a:rPr lang="en-US" sz="1400" dirty="0">
                <a:latin typeface="Consolas" panose="020B0609020204030204" pitchFamily="49" charset="0"/>
              </a:rPr>
              <a:t>[1]+1, p = P1, observed = </a:t>
            </a:r>
            <a:r>
              <a:rPr lang="en-US" sz="1400" dirty="0" err="1">
                <a:latin typeface="Consolas" panose="020B0609020204030204" pitchFamily="49" charset="0"/>
              </a:rPr>
              <a:t>self.wins</a:t>
            </a:r>
            <a:r>
              <a:rPr lang="en-US" sz="1400" dirty="0">
                <a:latin typeface="Consolas" panose="020B0609020204030204" pitchFamily="49" charset="0"/>
              </a:rPr>
              <a:t>[1])</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P1_samples = trace['P1’]</a:t>
            </a:r>
          </a:p>
          <a:p>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model2:</a:t>
            </a:r>
          </a:p>
          <a:p>
            <a:r>
              <a:rPr lang="en-US" sz="1400" dirty="0">
                <a:latin typeface="Consolas" panose="020B0609020204030204" pitchFamily="49" charset="0"/>
              </a:rPr>
              <a:t>                P2 = </a:t>
            </a:r>
            <a:r>
              <a:rPr lang="en-US" sz="1400" dirty="0" err="1">
                <a:latin typeface="Consolas" panose="020B0609020204030204" pitchFamily="49" charset="0"/>
              </a:rPr>
              <a:t>pm.Uniform</a:t>
            </a:r>
            <a:r>
              <a:rPr lang="en-US" sz="1400" dirty="0">
                <a:latin typeface="Consolas" panose="020B0609020204030204" pitchFamily="49" charset="0"/>
              </a:rPr>
              <a:t>('P2', 0, 1)</a:t>
            </a:r>
          </a:p>
          <a:p>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n = </a:t>
            </a:r>
            <a:r>
              <a:rPr lang="en-US" sz="1400" dirty="0" err="1">
                <a:latin typeface="Consolas" panose="020B0609020204030204" pitchFamily="49" charset="0"/>
              </a:rPr>
              <a:t>self.trials</a:t>
            </a:r>
            <a:r>
              <a:rPr lang="en-US" sz="1400" dirty="0">
                <a:latin typeface="Consolas" panose="020B0609020204030204" pitchFamily="49" charset="0"/>
              </a:rPr>
              <a:t>[2]+1, p = P2, observed = </a:t>
            </a:r>
            <a:r>
              <a:rPr lang="en-US" sz="1400" dirty="0" err="1">
                <a:latin typeface="Consolas" panose="020B0609020204030204" pitchFamily="49" charset="0"/>
              </a:rPr>
              <a:t>self.wins</a:t>
            </a:r>
            <a:r>
              <a:rPr lang="en-US" sz="1400" dirty="0">
                <a:latin typeface="Consolas" panose="020B0609020204030204" pitchFamily="49" charset="0"/>
              </a:rPr>
              <a:t>[2])</a:t>
            </a:r>
          </a:p>
          <a:p>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(6000, tune=1000,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r>
              <a:rPr lang="en-US" sz="1400" dirty="0">
                <a:latin typeface="Consolas" panose="020B0609020204030204" pitchFamily="49" charset="0"/>
              </a:rPr>
              <a:t>                P2_samples = trace['P2’]</a:t>
            </a:r>
          </a:p>
          <a:p>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r>
              <a:rPr lang="en-US" sz="1400" dirty="0" err="1">
                <a:latin typeface="Consolas" panose="020B0609020204030204" pitchFamily="49" charset="0"/>
              </a:rPr>
              <a:t>np.random.choice</a:t>
            </a:r>
            <a:r>
              <a:rPr lang="en-US" sz="1400" dirty="0">
                <a:latin typeface="Consolas" panose="020B0609020204030204" pitchFamily="49" charset="0"/>
              </a:rPr>
              <a:t>(P2_samples)])</a:t>
            </a:r>
          </a:p>
        </p:txBody>
      </p:sp>
    </p:spTree>
    <p:extLst>
      <p:ext uri="{BB962C8B-B14F-4D97-AF65-F5344CB8AC3E}">
        <p14:creationId xmlns:p14="http://schemas.microsoft.com/office/powerpoint/2010/main" val="194762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txEl>
                                              <p:pRg st="16" end="16"/>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54AF-C107-46C8-B019-E83FA0D117B2}"/>
              </a:ext>
            </a:extLst>
          </p:cNvPr>
          <p:cNvSpPr>
            <a:spLocks noGrp="1"/>
          </p:cNvSpPr>
          <p:nvPr>
            <p:ph type="title"/>
          </p:nvPr>
        </p:nvSpPr>
        <p:spPr/>
        <p:txBody>
          <a:bodyPr/>
          <a:lstStyle/>
          <a:p>
            <a:r>
              <a:rPr lang="en-US" dirty="0"/>
              <a:t>Total Regret of Bayesian Bandits Strategy</a:t>
            </a:r>
          </a:p>
        </p:txBody>
      </p:sp>
      <p:pic>
        <p:nvPicPr>
          <p:cNvPr id="5" name="Picture 4" descr="A screenshot of a map&#10;&#10;Description automatically generated">
            <a:extLst>
              <a:ext uri="{FF2B5EF4-FFF2-40B4-BE49-F238E27FC236}">
                <a16:creationId xmlns:a16="http://schemas.microsoft.com/office/drawing/2014/main" id="{7363E022-E16A-46C9-B9AD-3E326302257E}"/>
              </a:ext>
            </a:extLst>
          </p:cNvPr>
          <p:cNvPicPr>
            <a:picLocks noChangeAspect="1"/>
          </p:cNvPicPr>
          <p:nvPr/>
        </p:nvPicPr>
        <p:blipFill>
          <a:blip r:embed="rId2"/>
          <a:stretch>
            <a:fillRect/>
          </a:stretch>
        </p:blipFill>
        <p:spPr>
          <a:xfrm>
            <a:off x="171435" y="2346997"/>
            <a:ext cx="5852172" cy="4370841"/>
          </a:xfrm>
          <a:prstGeom prst="rect">
            <a:avLst/>
          </a:prstGeom>
        </p:spPr>
      </p:pic>
      <p:pic>
        <p:nvPicPr>
          <p:cNvPr id="4" name="Picture 3" descr="A screenshot of a map&#10;&#10;Description automatically generated">
            <a:extLst>
              <a:ext uri="{FF2B5EF4-FFF2-40B4-BE49-F238E27FC236}">
                <a16:creationId xmlns:a16="http://schemas.microsoft.com/office/drawing/2014/main" id="{471C8D92-1CC5-451E-8190-17795AF2D797}"/>
              </a:ext>
            </a:extLst>
          </p:cNvPr>
          <p:cNvPicPr>
            <a:picLocks noChangeAspect="1"/>
          </p:cNvPicPr>
          <p:nvPr/>
        </p:nvPicPr>
        <p:blipFill>
          <a:blip r:embed="rId3"/>
          <a:stretch>
            <a:fillRect/>
          </a:stretch>
        </p:blipFill>
        <p:spPr>
          <a:xfrm>
            <a:off x="6023607" y="2346997"/>
            <a:ext cx="5852172" cy="4352553"/>
          </a:xfrm>
          <a:prstGeom prst="rect">
            <a:avLst/>
          </a:prstGeom>
        </p:spPr>
      </p:pic>
    </p:spTree>
    <p:extLst>
      <p:ext uri="{BB962C8B-B14F-4D97-AF65-F5344CB8AC3E}">
        <p14:creationId xmlns:p14="http://schemas.microsoft.com/office/powerpoint/2010/main" val="340855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2650435"/>
                <a:ext cx="5483087" cy="4085260"/>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𝑁</m:t>
                                  </m:r>
                                </m:e>
                                <m:e>
                                  <m:r>
                                    <a:rPr lang="en-US" b="0" i="1" smtClean="0">
                                      <a:latin typeface="Cambria Math" panose="02040503050406030204" pitchFamily="18" charset="0"/>
                                    </a:rPr>
                                    <m:t>𝑘</m:t>
                                  </m:r>
                                </m:e>
                              </m:eqArr>
                            </m:e>
                          </m:d>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 …, </m:t>
                      </m:r>
                      <m:r>
                        <a:rPr lang="en-US" b="0" i="1" smtClean="0">
                          <a:latin typeface="Cambria Math" panose="02040503050406030204" pitchFamily="18" charset="0"/>
                        </a:rPr>
                        <m:t>𝑁</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dirty="0"/>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𝑍</m:t>
                    </m:r>
                  </m:oMath>
                </a14:m>
                <a:r>
                  <a:rPr lang="en-US" dirty="0"/>
                  <a:t> is the number of events that occurred in the </a:t>
                </a:r>
                <a14:m>
                  <m:oMath xmlns:m="http://schemas.openxmlformats.org/officeDocument/2006/math">
                    <m:r>
                      <a:rPr lang="en-US" b="0" i="1" smtClean="0">
                        <a:latin typeface="Cambria Math" panose="02040503050406030204" pitchFamily="18" charset="0"/>
                      </a:rPr>
                      <m:t>𝑁</m:t>
                    </m:r>
                  </m:oMath>
                </a14:m>
                <a:r>
                  <a:rPr lang="en-US" dirty="0"/>
                  <a:t> trials, and </a:t>
                </a:r>
                <a14:m>
                  <m:oMath xmlns:m="http://schemas.openxmlformats.org/officeDocument/2006/math">
                    <m:r>
                      <a:rPr lang="en-US" b="0" i="1" smtClean="0">
                        <a:latin typeface="Cambria Math" panose="02040503050406030204" pitchFamily="18" charset="0"/>
                      </a:rPr>
                      <m:t>𝑝</m:t>
                    </m:r>
                  </m:oMath>
                </a14:m>
                <a:r>
                  <a:rPr lang="en-US" dirty="0"/>
                  <a:t> is the probability of a single event</a:t>
                </a:r>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2650435"/>
                <a:ext cx="5483087" cy="4085260"/>
              </a:xfrm>
              <a:blipFill>
                <a:blip r:embed="rId2"/>
                <a:stretch>
                  <a:fillRect r="-4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3365024" cy="307777"/>
          </a:xfrm>
          <a:prstGeom prst="rect">
            <a:avLst/>
          </a:prstGeom>
          <a:noFill/>
        </p:spPr>
        <p:txBody>
          <a:bodyPr wrap="none" rtlCol="0">
            <a:spAutoFit/>
          </a:bodyPr>
          <a:lstStyle/>
          <a:p>
            <a:r>
              <a:rPr lang="en-US" sz="1400" dirty="0">
                <a:latin typeface="Consolas" panose="020B0609020204030204" pitchFamily="49" charset="0"/>
              </a:rPr>
              <a:t>Z = </a:t>
            </a:r>
            <a:r>
              <a:rPr lang="en-US" sz="1400" dirty="0" err="1">
                <a:latin typeface="Consolas" panose="020B0609020204030204" pitchFamily="49" charset="0"/>
              </a:rPr>
              <a:t>pymc.Binomial</a:t>
            </a:r>
            <a:r>
              <a:rPr lang="en-US" sz="1400" dirty="0">
                <a:latin typeface="Consolas" panose="020B0609020204030204" pitchFamily="49" charset="0"/>
              </a:rPr>
              <a:t>(“Z”, n=N, p=p)</a:t>
            </a:r>
          </a:p>
        </p:txBody>
      </p:sp>
      <p:pic>
        <p:nvPicPr>
          <p:cNvPr id="7" name="Picture 6" descr="A screenshot of a cell phone&#10;&#10;Description generated with high confidence">
            <a:extLst>
              <a:ext uri="{FF2B5EF4-FFF2-40B4-BE49-F238E27FC236}">
                <a16:creationId xmlns:a16="http://schemas.microsoft.com/office/drawing/2014/main" id="{15C36B70-F323-4CD4-BD49-335DA939706B}"/>
              </a:ext>
            </a:extLst>
          </p:cNvPr>
          <p:cNvPicPr>
            <a:picLocks noChangeAspect="1"/>
          </p:cNvPicPr>
          <p:nvPr/>
        </p:nvPicPr>
        <p:blipFill>
          <a:blip r:embed="rId3"/>
          <a:stretch>
            <a:fillRect/>
          </a:stretch>
        </p:blipFill>
        <p:spPr>
          <a:xfrm>
            <a:off x="4714875" y="2226365"/>
            <a:ext cx="7477125" cy="2590800"/>
          </a:xfrm>
          <a:prstGeom prst="rect">
            <a:avLst/>
          </a:prstGeom>
        </p:spPr>
      </p:pic>
    </p:spTree>
    <p:extLst>
      <p:ext uri="{BB962C8B-B14F-4D97-AF65-F5344CB8AC3E}">
        <p14:creationId xmlns:p14="http://schemas.microsoft.com/office/powerpoint/2010/main" val="427305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76187-BBBD-498F-8581-80433098A678}"/>
              </a:ext>
            </a:extLst>
          </p:cNvPr>
          <p:cNvSpPr>
            <a:spLocks noGrp="1"/>
          </p:cNvSpPr>
          <p:nvPr>
            <p:ph type="title"/>
          </p:nvPr>
        </p:nvSpPr>
        <p:spPr/>
        <p:txBody>
          <a:bodyPr/>
          <a:lstStyle/>
          <a:p>
            <a:r>
              <a:rPr lang="en-US" dirty="0"/>
              <a:t>A Better MCMC Solution</a:t>
            </a:r>
          </a:p>
        </p:txBody>
      </p:sp>
      <p:sp>
        <p:nvSpPr>
          <p:cNvPr id="5" name="Content Placeholder 4">
            <a:extLst>
              <a:ext uri="{FF2B5EF4-FFF2-40B4-BE49-F238E27FC236}">
                <a16:creationId xmlns:a16="http://schemas.microsoft.com/office/drawing/2014/main" id="{7BF70AA0-A837-4ECC-92FB-9AA73644DE66}"/>
              </a:ext>
            </a:extLst>
          </p:cNvPr>
          <p:cNvSpPr>
            <a:spLocks noGrp="1"/>
          </p:cNvSpPr>
          <p:nvPr>
            <p:ph idx="1"/>
          </p:nvPr>
        </p:nvSpPr>
        <p:spPr>
          <a:xfrm>
            <a:off x="4443663" y="0"/>
            <a:ext cx="7748339" cy="6858000"/>
          </a:xfrm>
        </p:spPr>
        <p:txBody>
          <a:bodyPr>
            <a:normAutofit fontScale="62500" lnSpcReduction="20000"/>
          </a:bodyPr>
          <a:lstStyle/>
          <a:p>
            <a:pPr marL="0" indent="0">
              <a:buNone/>
            </a:pPr>
            <a:r>
              <a:rPr lang="en-US" sz="1400" dirty="0">
                <a:latin typeface="Consolas" panose="020B0609020204030204" pitchFamily="49" charset="0"/>
              </a:rPr>
              <a:t>        P0_samples = [</a:t>
            </a:r>
            <a:r>
              <a:rPr lang="en-US" sz="1400" dirty="0" err="1">
                <a:latin typeface="Consolas" panose="020B0609020204030204" pitchFamily="49" charset="0"/>
              </a:rPr>
              <a:t>np.random.rand</a:t>
            </a:r>
            <a:r>
              <a:rPr lang="en-US" sz="1400" dirty="0">
                <a:latin typeface="Consolas" panose="020B0609020204030204" pitchFamily="49" charset="0"/>
              </a:rPr>
              <a:t>()]; P1_samples = [</a:t>
            </a:r>
            <a:r>
              <a:rPr lang="en-US" sz="1400" dirty="0" err="1">
                <a:latin typeface="Consolas" panose="020B0609020204030204" pitchFamily="49" charset="0"/>
              </a:rPr>
              <a:t>np.random.rand</a:t>
            </a:r>
            <a:r>
              <a:rPr lang="en-US" sz="1400" dirty="0">
                <a:latin typeface="Consolas" panose="020B0609020204030204" pitchFamily="49" charset="0"/>
              </a:rPr>
              <a:t>()]; P2_samples = [</a:t>
            </a:r>
            <a:r>
              <a:rPr lang="en-US" sz="1400" dirty="0" err="1">
                <a:latin typeface="Consolas" panose="020B0609020204030204" pitchFamily="49" charset="0"/>
              </a:rPr>
              <a:t>np.random.rand</a:t>
            </a:r>
            <a:r>
              <a:rPr lang="en-US" sz="1400" dirty="0">
                <a:latin typeface="Consolas" panose="020B0609020204030204" pitchFamily="49" charset="0"/>
              </a:rPr>
              <a:t>()]</a:t>
            </a:r>
          </a:p>
          <a:p>
            <a:pPr marL="0" indent="0">
              <a:buNone/>
            </a:pPr>
            <a:r>
              <a:rPr lang="en-US" sz="1400" dirty="0">
                <a:latin typeface="Consolas" panose="020B0609020204030204" pitchFamily="49" charset="0"/>
              </a:rPr>
              <a:t>        for k in range(n):</a:t>
            </a:r>
          </a:p>
          <a:p>
            <a:pPr marL="0" indent="0">
              <a:buNone/>
            </a:pPr>
            <a:r>
              <a:rPr lang="en-US" sz="1400" dirty="0">
                <a:latin typeface="Consolas" panose="020B0609020204030204" pitchFamily="49" charset="0"/>
              </a:rPr>
              <a:t>            # sample from the </a:t>
            </a:r>
            <a:r>
              <a:rPr lang="en-US" sz="1400" dirty="0" err="1">
                <a:latin typeface="Consolas" panose="020B0609020204030204" pitchFamily="49" charset="0"/>
              </a:rPr>
              <a:t>bandits's</a:t>
            </a:r>
            <a:r>
              <a:rPr lang="en-US" sz="1400" dirty="0">
                <a:latin typeface="Consolas" panose="020B0609020204030204" pitchFamily="49" charset="0"/>
              </a:rPr>
              <a:t> priors, and select the largest sample</a:t>
            </a:r>
          </a:p>
          <a:p>
            <a:pPr marL="0" indent="0">
              <a:buNone/>
            </a:pPr>
            <a:r>
              <a:rPr lang="en-US" sz="1400" dirty="0">
                <a:latin typeface="Consolas" panose="020B0609020204030204" pitchFamily="49" charset="0"/>
              </a:rPr>
              <a:t>            choice = </a:t>
            </a:r>
            <a:r>
              <a:rPr lang="en-US" sz="1400" dirty="0" err="1">
                <a:latin typeface="Consolas" panose="020B0609020204030204" pitchFamily="49" charset="0"/>
              </a:rPr>
              <a:t>np.argmax</a:t>
            </a:r>
            <a:r>
              <a:rPr lang="en-US" sz="1400" dirty="0">
                <a:latin typeface="Consolas" panose="020B0609020204030204" pitchFamily="49" charset="0"/>
              </a:rPr>
              <a:t>([</a:t>
            </a:r>
            <a:r>
              <a:rPr lang="en-US" sz="1400" dirty="0" err="1">
                <a:latin typeface="Consolas" panose="020B0609020204030204" pitchFamily="49" charset="0"/>
              </a:rPr>
              <a:t>np.random.choice</a:t>
            </a:r>
            <a:r>
              <a:rPr lang="en-US" sz="1400" dirty="0">
                <a:latin typeface="Consolas" panose="020B0609020204030204" pitchFamily="49" charset="0"/>
              </a:rPr>
              <a:t>(P0_samples), </a:t>
            </a:r>
            <a:r>
              <a:rPr lang="en-US" sz="1400" dirty="0" err="1">
                <a:latin typeface="Consolas" panose="020B0609020204030204" pitchFamily="49" charset="0"/>
              </a:rPr>
              <a:t>np.random.choice</a:t>
            </a:r>
            <a:r>
              <a:rPr lang="en-US" sz="1400" dirty="0">
                <a:latin typeface="Consolas" panose="020B0609020204030204" pitchFamily="49" charset="0"/>
              </a:rPr>
              <a:t>(P1_samples),    </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np.random.choice</a:t>
            </a:r>
            <a:r>
              <a:rPr lang="en-US" sz="1400" dirty="0">
                <a:latin typeface="Consolas" panose="020B0609020204030204" pitchFamily="49" charset="0"/>
              </a:rPr>
              <a:t>(P2_samples)])</a:t>
            </a:r>
          </a:p>
          <a:p>
            <a:pPr marL="0" indent="0">
              <a:buNone/>
            </a:pPr>
            <a:r>
              <a:rPr lang="en-US" sz="1400" dirty="0">
                <a:latin typeface="Consolas" panose="020B0609020204030204" pitchFamily="49" charset="0"/>
              </a:rPr>
              <a:t>            result = </a:t>
            </a:r>
            <a:r>
              <a:rPr lang="en-US" sz="1400" dirty="0" err="1">
                <a:latin typeface="Consolas" panose="020B0609020204030204" pitchFamily="49" charset="0"/>
              </a:rPr>
              <a:t>self.bandits.pull</a:t>
            </a:r>
            <a:r>
              <a:rPr lang="en-US" sz="1400" dirty="0">
                <a:latin typeface="Consolas" panose="020B0609020204030204" pitchFamily="49" charset="0"/>
              </a:rPr>
              <a:t>(choice)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 update priors and score</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self.wins</a:t>
            </a:r>
            <a:r>
              <a:rPr lang="en-US" sz="1400" dirty="0">
                <a:latin typeface="Consolas" panose="020B0609020204030204" pitchFamily="49" charset="0"/>
              </a:rPr>
              <a:t>[choice]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self.trials</a:t>
            </a:r>
            <a:r>
              <a:rPr lang="en-US" sz="1400" dirty="0">
                <a:latin typeface="Consolas" panose="020B0609020204030204" pitchFamily="49" charset="0"/>
              </a:rPr>
              <a:t>[choice] += 1</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bb_score</a:t>
            </a:r>
            <a:r>
              <a:rPr lang="en-US" sz="1400" dirty="0">
                <a:latin typeface="Consolas" panose="020B0609020204030204" pitchFamily="49" charset="0"/>
              </a:rPr>
              <a:t>[k] = result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self.N</a:t>
            </a:r>
            <a:r>
              <a:rPr lang="en-US" sz="1400" dirty="0">
                <a:latin typeface="Consolas" panose="020B0609020204030204" pitchFamily="49" charset="0"/>
              </a:rPr>
              <a:t> += 1</a:t>
            </a:r>
          </a:p>
          <a:p>
            <a:pPr marL="0" indent="0">
              <a:buNone/>
            </a:pPr>
            <a:r>
              <a:rPr lang="en-US" sz="1400" dirty="0">
                <a:latin typeface="Consolas" panose="020B0609020204030204" pitchFamily="49" charset="0"/>
              </a:rPr>
              <a:t>            choices[k] = choice</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if choice == 0:</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model0:  </a:t>
            </a:r>
          </a:p>
          <a:p>
            <a:pPr marL="0" indent="0">
              <a:buNone/>
            </a:pPr>
            <a:r>
              <a:rPr lang="en-US" sz="1400" dirty="0">
                <a:latin typeface="Consolas" panose="020B0609020204030204" pitchFamily="49" charset="0"/>
              </a:rPr>
              <a:t>                    P0 = </a:t>
            </a:r>
            <a:r>
              <a:rPr lang="en-US" sz="1400" dirty="0" err="1">
                <a:latin typeface="Consolas" panose="020B0609020204030204" pitchFamily="49" charset="0"/>
              </a:rPr>
              <a:t>pm.Uniform</a:t>
            </a:r>
            <a:r>
              <a:rPr lang="en-US" sz="1400" dirty="0">
                <a:latin typeface="Consolas" panose="020B0609020204030204" pitchFamily="49" charset="0"/>
              </a:rPr>
              <a:t>('P0', 0, 1)</a:t>
            </a:r>
          </a:p>
          <a:p>
            <a:pPr marL="0" indent="0">
              <a:buNone/>
            </a:pPr>
            <a:r>
              <a:rPr lang="en-US" sz="1400" dirty="0">
                <a:latin typeface="Consolas" panose="020B0609020204030204" pitchFamily="49" charset="0"/>
              </a:rPr>
              <a:t>                    X0 = </a:t>
            </a:r>
            <a:r>
              <a:rPr lang="en-US" sz="1400" dirty="0" err="1">
                <a:latin typeface="Consolas" panose="020B0609020204030204" pitchFamily="49" charset="0"/>
              </a:rPr>
              <a:t>pm.Binomial</a:t>
            </a:r>
            <a:r>
              <a:rPr lang="en-US" sz="1400" dirty="0">
                <a:latin typeface="Consolas" panose="020B0609020204030204" pitchFamily="49" charset="0"/>
              </a:rPr>
              <a:t>('X0', n = </a:t>
            </a:r>
            <a:r>
              <a:rPr lang="en-US" sz="1400" dirty="0" err="1">
                <a:latin typeface="Consolas" panose="020B0609020204030204" pitchFamily="49" charset="0"/>
              </a:rPr>
              <a:t>self.trials</a:t>
            </a:r>
            <a:r>
              <a:rPr lang="en-US" sz="1400" dirty="0">
                <a:latin typeface="Consolas" panose="020B0609020204030204" pitchFamily="49" charset="0"/>
              </a:rPr>
              <a:t>[0]+1, p = P0, observed = </a:t>
            </a:r>
            <a:r>
              <a:rPr lang="en-US" sz="1400" dirty="0" err="1">
                <a:latin typeface="Consolas" panose="020B0609020204030204" pitchFamily="49" charset="0"/>
              </a:rPr>
              <a:t>self.wins</a:t>
            </a:r>
            <a:r>
              <a:rPr lang="en-US" sz="1400" dirty="0">
                <a:latin typeface="Consolas" panose="020B0609020204030204" pitchFamily="49" charset="0"/>
              </a:rPr>
              <a:t>[0])</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P0_samples = trace["P0"]</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elif</a:t>
            </a:r>
            <a:r>
              <a:rPr lang="en-US" sz="1400" dirty="0">
                <a:latin typeface="Consolas" panose="020B0609020204030204" pitchFamily="49" charset="0"/>
              </a:rPr>
              <a:t> choice == 1:</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model1:  </a:t>
            </a:r>
          </a:p>
          <a:p>
            <a:pPr marL="0" indent="0">
              <a:buNone/>
            </a:pPr>
            <a:r>
              <a:rPr lang="en-US" sz="1400" dirty="0">
                <a:latin typeface="Consolas" panose="020B0609020204030204" pitchFamily="49" charset="0"/>
              </a:rPr>
              <a:t>                    P1 = </a:t>
            </a:r>
            <a:r>
              <a:rPr lang="en-US" sz="1400" dirty="0" err="1">
                <a:latin typeface="Consolas" panose="020B0609020204030204" pitchFamily="49" charset="0"/>
              </a:rPr>
              <a:t>pm.Uniform</a:t>
            </a:r>
            <a:r>
              <a:rPr lang="en-US" sz="1400" dirty="0">
                <a:latin typeface="Consolas" panose="020B0609020204030204" pitchFamily="49" charset="0"/>
              </a:rPr>
              <a:t>('P1', 0, 1)</a:t>
            </a:r>
          </a:p>
          <a:p>
            <a:pPr marL="0" indent="0">
              <a:buNone/>
            </a:pPr>
            <a:r>
              <a:rPr lang="en-US" sz="1400" dirty="0">
                <a:latin typeface="Consolas" panose="020B0609020204030204" pitchFamily="49" charset="0"/>
              </a:rPr>
              <a:t>                    X1 = </a:t>
            </a:r>
            <a:r>
              <a:rPr lang="en-US" sz="1400" dirty="0" err="1">
                <a:latin typeface="Consolas" panose="020B0609020204030204" pitchFamily="49" charset="0"/>
              </a:rPr>
              <a:t>pm.Binomial</a:t>
            </a:r>
            <a:r>
              <a:rPr lang="en-US" sz="1400" dirty="0">
                <a:latin typeface="Consolas" panose="020B0609020204030204" pitchFamily="49" charset="0"/>
              </a:rPr>
              <a:t>('X1', n = </a:t>
            </a:r>
            <a:r>
              <a:rPr lang="en-US" sz="1400" dirty="0" err="1">
                <a:latin typeface="Consolas" panose="020B0609020204030204" pitchFamily="49" charset="0"/>
              </a:rPr>
              <a:t>self.trials</a:t>
            </a:r>
            <a:r>
              <a:rPr lang="en-US" sz="1400" dirty="0">
                <a:latin typeface="Consolas" panose="020B0609020204030204" pitchFamily="49" charset="0"/>
              </a:rPr>
              <a:t>[1]+1, p = P1, observed = </a:t>
            </a:r>
            <a:r>
              <a:rPr lang="en-US" sz="1400" dirty="0" err="1">
                <a:latin typeface="Consolas" panose="020B0609020204030204" pitchFamily="49" charset="0"/>
              </a:rPr>
              <a:t>self.wins</a:t>
            </a:r>
            <a:r>
              <a:rPr lang="en-US" sz="1400" dirty="0">
                <a:latin typeface="Consolas" panose="020B0609020204030204" pitchFamily="49" charset="0"/>
              </a:rPr>
              <a:t>[1])</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P1_samples = trace["P1"]</a:t>
            </a:r>
          </a:p>
          <a:p>
            <a:pPr marL="0" indent="0">
              <a:buNone/>
            </a:pPr>
            <a:r>
              <a:rPr lang="en-US" sz="1400" dirty="0">
                <a:latin typeface="Consolas" panose="020B0609020204030204" pitchFamily="49" charset="0"/>
              </a:rPr>
              <a:t>            else:</a:t>
            </a:r>
          </a:p>
          <a:p>
            <a:pPr marL="0" indent="0">
              <a:buNone/>
            </a:pPr>
            <a:r>
              <a:rPr lang="en-US" sz="1400" dirty="0">
                <a:latin typeface="Consolas" panose="020B0609020204030204" pitchFamily="49" charset="0"/>
              </a:rPr>
              <a:t>                with </a:t>
            </a:r>
            <a:r>
              <a:rPr lang="en-US" sz="1400" dirty="0" err="1">
                <a:latin typeface="Consolas" panose="020B0609020204030204" pitchFamily="49" charset="0"/>
              </a:rPr>
              <a:t>pm.Model</a:t>
            </a:r>
            <a:r>
              <a:rPr lang="en-US" sz="1400" dirty="0">
                <a:latin typeface="Consolas" panose="020B0609020204030204" pitchFamily="49" charset="0"/>
              </a:rPr>
              <a:t>() as model2:  </a:t>
            </a:r>
          </a:p>
          <a:p>
            <a:pPr marL="0" indent="0">
              <a:buNone/>
            </a:pPr>
            <a:r>
              <a:rPr lang="en-US" sz="1400" dirty="0">
                <a:latin typeface="Consolas" panose="020B0609020204030204" pitchFamily="49" charset="0"/>
              </a:rPr>
              <a:t>                    P2 = </a:t>
            </a:r>
            <a:r>
              <a:rPr lang="en-US" sz="1400" dirty="0" err="1">
                <a:latin typeface="Consolas" panose="020B0609020204030204" pitchFamily="49" charset="0"/>
              </a:rPr>
              <a:t>pm.Uniform</a:t>
            </a:r>
            <a:r>
              <a:rPr lang="en-US" sz="1400" dirty="0">
                <a:latin typeface="Consolas" panose="020B0609020204030204" pitchFamily="49" charset="0"/>
              </a:rPr>
              <a:t>('P2', 0, 1)</a:t>
            </a:r>
          </a:p>
          <a:p>
            <a:pPr marL="0" indent="0">
              <a:buNone/>
            </a:pPr>
            <a:r>
              <a:rPr lang="en-US" sz="1400" dirty="0">
                <a:latin typeface="Consolas" panose="020B0609020204030204" pitchFamily="49" charset="0"/>
              </a:rPr>
              <a:t>                    X2 = </a:t>
            </a:r>
            <a:r>
              <a:rPr lang="en-US" sz="1400" dirty="0" err="1">
                <a:latin typeface="Consolas" panose="020B0609020204030204" pitchFamily="49" charset="0"/>
              </a:rPr>
              <a:t>pm.Binomial</a:t>
            </a:r>
            <a:r>
              <a:rPr lang="en-US" sz="1400" dirty="0">
                <a:latin typeface="Consolas" panose="020B0609020204030204" pitchFamily="49" charset="0"/>
              </a:rPr>
              <a:t>('X2', n = </a:t>
            </a:r>
            <a:r>
              <a:rPr lang="en-US" sz="1400" dirty="0" err="1">
                <a:latin typeface="Consolas" panose="020B0609020204030204" pitchFamily="49" charset="0"/>
              </a:rPr>
              <a:t>self.trials</a:t>
            </a:r>
            <a:r>
              <a:rPr lang="en-US" sz="1400" dirty="0">
                <a:latin typeface="Consolas" panose="020B0609020204030204" pitchFamily="49" charset="0"/>
              </a:rPr>
              <a:t>[2]+1, p = P2, observed = </a:t>
            </a:r>
            <a:r>
              <a:rPr lang="en-US" sz="1400" dirty="0" err="1">
                <a:latin typeface="Consolas" panose="020B0609020204030204" pitchFamily="49" charset="0"/>
              </a:rPr>
              <a:t>self.wins</a:t>
            </a:r>
            <a:r>
              <a:rPr lang="en-US" sz="1400" dirty="0">
                <a:latin typeface="Consolas" panose="020B0609020204030204" pitchFamily="49" charset="0"/>
              </a:rPr>
              <a:t>[2])</a:t>
            </a:r>
          </a:p>
          <a:p>
            <a:pPr marL="0" indent="0">
              <a:buNone/>
            </a:pPr>
            <a:r>
              <a:rPr lang="en-US" sz="1400" dirty="0">
                <a:latin typeface="Consolas" panose="020B0609020204030204" pitchFamily="49" charset="0"/>
              </a:rPr>
              <a:t>                    trace = </a:t>
            </a:r>
            <a:r>
              <a:rPr lang="en-US" sz="1400" dirty="0" err="1">
                <a:latin typeface="Consolas" panose="020B0609020204030204" pitchFamily="49" charset="0"/>
              </a:rPr>
              <a:t>pm.sample</a:t>
            </a:r>
            <a:r>
              <a:rPr lang="en-US" sz="1400" dirty="0">
                <a:latin typeface="Consolas" panose="020B0609020204030204" pitchFamily="49" charset="0"/>
              </a:rPr>
              <a:t>(15000, tune=5000, chains=1, </a:t>
            </a:r>
            <a:r>
              <a:rPr lang="en-US" sz="1400" dirty="0" err="1">
                <a:latin typeface="Consolas" panose="020B0609020204030204" pitchFamily="49" charset="0"/>
              </a:rPr>
              <a:t>return_inferencedata</a:t>
            </a:r>
            <a:r>
              <a:rPr lang="en-US" sz="1400" dirty="0">
                <a:latin typeface="Consolas" panose="020B0609020204030204" pitchFamily="49" charset="0"/>
              </a:rPr>
              <a:t>=False)</a:t>
            </a:r>
          </a:p>
          <a:p>
            <a:pPr marL="0" indent="0">
              <a:buNone/>
            </a:pPr>
            <a:r>
              <a:rPr lang="en-US" sz="1400" dirty="0">
                <a:latin typeface="Consolas" panose="020B0609020204030204" pitchFamily="49" charset="0"/>
              </a:rPr>
              <a:t>                    P2_samples = trace["P2"]</a:t>
            </a:r>
          </a:p>
        </p:txBody>
      </p:sp>
    </p:spTree>
    <p:extLst>
      <p:ext uri="{BB962C8B-B14F-4D97-AF65-F5344CB8AC3E}">
        <p14:creationId xmlns:p14="http://schemas.microsoft.com/office/powerpoint/2010/main" val="1698290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CB5E60-9DA7-43E4-A3E1-E7540831C46A}"/>
              </a:ext>
            </a:extLst>
          </p:cNvPr>
          <p:cNvSpPr>
            <a:spLocks noGrp="1"/>
          </p:cNvSpPr>
          <p:nvPr>
            <p:ph type="title"/>
          </p:nvPr>
        </p:nvSpPr>
        <p:spPr/>
        <p:txBody>
          <a:bodyPr/>
          <a:lstStyle/>
          <a:p>
            <a:r>
              <a:rPr lang="en-US" dirty="0"/>
              <a:t>Total Regret of Bayesian Bandits Strategy</a:t>
            </a:r>
          </a:p>
        </p:txBody>
      </p:sp>
      <p:pic>
        <p:nvPicPr>
          <p:cNvPr id="4" name="Picture 3" descr="A screenshot of a cell phone&#10;&#10;Description automatically generated">
            <a:extLst>
              <a:ext uri="{FF2B5EF4-FFF2-40B4-BE49-F238E27FC236}">
                <a16:creationId xmlns:a16="http://schemas.microsoft.com/office/drawing/2014/main" id="{4C7EACD6-5C66-4594-B328-CBDDB234DF20}"/>
              </a:ext>
            </a:extLst>
          </p:cNvPr>
          <p:cNvPicPr>
            <a:picLocks noChangeAspect="1"/>
          </p:cNvPicPr>
          <p:nvPr/>
        </p:nvPicPr>
        <p:blipFill>
          <a:blip r:embed="rId2"/>
          <a:stretch>
            <a:fillRect/>
          </a:stretch>
        </p:blipFill>
        <p:spPr>
          <a:xfrm>
            <a:off x="3169913" y="2058259"/>
            <a:ext cx="5852172" cy="4352553"/>
          </a:xfrm>
          <a:prstGeom prst="rect">
            <a:avLst/>
          </a:prstGeom>
        </p:spPr>
      </p:pic>
    </p:spTree>
    <p:extLst>
      <p:ext uri="{BB962C8B-B14F-4D97-AF65-F5344CB8AC3E}">
        <p14:creationId xmlns:p14="http://schemas.microsoft.com/office/powerpoint/2010/main" val="1383411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5E10-D24E-4104-94CF-F13663E3EFD7}"/>
              </a:ext>
            </a:extLst>
          </p:cNvPr>
          <p:cNvSpPr>
            <a:spLocks noGrp="1"/>
          </p:cNvSpPr>
          <p:nvPr>
            <p:ph type="title"/>
          </p:nvPr>
        </p:nvSpPr>
        <p:spPr/>
        <p:txBody>
          <a:bodyPr/>
          <a:lstStyle/>
          <a:p>
            <a:r>
              <a:rPr lang="en-US" dirty="0"/>
              <a:t>Beta as Prior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AD7256-3325-4FE4-9948-BE377B826632}"/>
                  </a:ext>
                </a:extLst>
              </p:cNvPr>
              <p:cNvSpPr>
                <a:spLocks noGrp="1"/>
              </p:cNvSpPr>
              <p:nvPr>
                <p:ph idx="1"/>
              </p:nvPr>
            </p:nvSpPr>
            <p:spPr>
              <a:xfrm>
                <a:off x="818712" y="2222287"/>
                <a:ext cx="10324569" cy="3636511"/>
              </a:xfrm>
            </p:spPr>
            <p:txBody>
              <a:bodyPr/>
              <a:lstStyle/>
              <a:p>
                <a:pPr marL="0" indent="0" algn="just">
                  <a:buNone/>
                </a:pPr>
                <a:r>
                  <a:rPr lang="en-US" dirty="0"/>
                  <a:t>There is an interesting connection between the Beta distribution and the Binomial distribution. Suppose we are interested in some unknown proportion or probability </a:t>
                </a:r>
                <a14:m>
                  <m:oMath xmlns:m="http://schemas.openxmlformats.org/officeDocument/2006/math">
                    <m:r>
                      <a:rPr lang="en-US" b="0" i="1" smtClean="0">
                        <a:latin typeface="Cambria Math" panose="02040503050406030204" pitchFamily="18" charset="0"/>
                      </a:rPr>
                      <m:t>𝑝</m:t>
                    </m:r>
                  </m:oMath>
                </a14:m>
                <a:r>
                  <a:rPr lang="en-US" dirty="0"/>
                  <a:t>. We assign a </a:t>
                </a:r>
                <a14:m>
                  <m:oMath xmlns:m="http://schemas.openxmlformats.org/officeDocument/2006/math">
                    <m:r>
                      <m:rPr>
                        <m:nor/>
                      </m:rPr>
                      <a:rPr lang="en-US" b="0" i="0" smtClean="0">
                        <a:latin typeface="Cambria Math" panose="02040503050406030204" pitchFamily="18" charset="0"/>
                      </a:rPr>
                      <m:t>Beta</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oMath>
                </a14:m>
                <a:r>
                  <a:rPr lang="en-US" dirty="0"/>
                  <a:t> prior to </a:t>
                </a:r>
                <a14:m>
                  <m:oMath xmlns:m="http://schemas.openxmlformats.org/officeDocument/2006/math">
                    <m:r>
                      <a:rPr lang="en-US" b="0" i="1" smtClean="0">
                        <a:latin typeface="Cambria Math" panose="02040503050406030204" pitchFamily="18" charset="0"/>
                      </a:rPr>
                      <m:t>𝑝</m:t>
                    </m:r>
                  </m:oMath>
                </a14:m>
                <a:r>
                  <a:rPr lang="en-US" dirty="0"/>
                  <a:t>. We observe some data generated by a Binomial process, say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Binomial</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𝑝</m:t>
                    </m:r>
                  </m:oMath>
                </a14:m>
                <a:r>
                  <a:rPr lang="en-US" dirty="0"/>
                  <a:t> still unknown. Then our </a:t>
                </a:r>
                <a:r>
                  <a:rPr lang="en-US" i="1" dirty="0"/>
                  <a:t>posterior is again a Beta distribution</a:t>
                </a:r>
                <a:r>
                  <a:rPr lang="en-US" dirty="0"/>
                  <a:t>, i.e.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Beta</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oMath>
                </a14:m>
                <a:r>
                  <a:rPr lang="en-US" dirty="0"/>
                  <a:t>. Succinctly, one can relate the two by "a Beta prior with Binomial observations creates a Beta posterior". This is a very useful property, both computationally and heuristically.</a:t>
                </a:r>
              </a:p>
              <a:p>
                <a:pPr marL="0" indent="0" algn="just">
                  <a:buNone/>
                </a:pPr>
                <a:endParaRPr lang="en-US" dirty="0"/>
              </a:p>
              <a:p>
                <a:pPr marL="0" indent="0" algn="just">
                  <a:buNone/>
                </a:pPr>
                <a:r>
                  <a:rPr lang="en-US" dirty="0"/>
                  <a:t>if we start with a </a:t>
                </a:r>
                <a14:m>
                  <m:oMath xmlns:m="http://schemas.openxmlformats.org/officeDocument/2006/math">
                    <m:r>
                      <m:rPr>
                        <m:nor/>
                      </m:rPr>
                      <a:rPr lang="en-US">
                        <a:latin typeface="Cambria Math" panose="02040503050406030204" pitchFamily="18" charset="0"/>
                      </a:rPr>
                      <m:t>Beta</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oMath>
                </a14:m>
                <a:r>
                  <a:rPr lang="en-US" dirty="0"/>
                  <a:t> prior on </a:t>
                </a:r>
                <a14:m>
                  <m:oMath xmlns:m="http://schemas.openxmlformats.org/officeDocument/2006/math">
                    <m:r>
                      <a:rPr lang="en-US" b="0" i="1" smtClean="0">
                        <a:latin typeface="Cambria Math" panose="02040503050406030204" pitchFamily="18" charset="0"/>
                      </a:rPr>
                      <m:t>𝑝</m:t>
                    </m:r>
                  </m:oMath>
                </a14:m>
                <a:r>
                  <a:rPr lang="en-US" dirty="0"/>
                  <a:t> (which is a Uniform), observe data </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Binomial</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m:t>
                    </m:r>
                  </m:oMath>
                </a14:m>
                <a:r>
                  <a:rPr lang="en-US" dirty="0"/>
                  <a:t>, then our posterior is </a:t>
                </a:r>
                <a14:m>
                  <m:oMath xmlns:m="http://schemas.openxmlformats.org/officeDocument/2006/math">
                    <m:r>
                      <m:rPr>
                        <m:nor/>
                      </m:rPr>
                      <a:rPr lang="en-US">
                        <a:latin typeface="Cambria Math" panose="02040503050406030204" pitchFamily="18" charset="0"/>
                        <a:ea typeface="Cambria Math" panose="02040503050406030204" pitchFamily="18" charset="0"/>
                      </a:rPr>
                      <m:t>Beta</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𝑋</m:t>
                    </m:r>
                    <m:r>
                      <a:rPr lang="en-US" i="1">
                        <a:latin typeface="Cambria Math" panose="02040503050406030204" pitchFamily="18" charset="0"/>
                        <a:ea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73AD7256-3325-4FE4-9948-BE377B826632}"/>
                  </a:ext>
                </a:extLst>
              </p:cNvPr>
              <p:cNvSpPr>
                <a:spLocks noGrp="1" noRot="1" noChangeAspect="1" noMove="1" noResize="1" noEditPoints="1" noAdjustHandles="1" noChangeArrowheads="1" noChangeShapeType="1" noTextEdit="1"/>
              </p:cNvSpPr>
              <p:nvPr>
                <p:ph idx="1"/>
              </p:nvPr>
            </p:nvSpPr>
            <p:spPr>
              <a:xfrm>
                <a:off x="818712" y="2222287"/>
                <a:ext cx="10324569" cy="3636511"/>
              </a:xfrm>
              <a:blipFill>
                <a:blip r:embed="rId2"/>
                <a:stretch>
                  <a:fillRect l="-472" r="-531"/>
                </a:stretch>
              </a:blipFill>
            </p:spPr>
            <p:txBody>
              <a:bodyPr/>
              <a:lstStyle/>
              <a:p>
                <a:r>
                  <a:rPr lang="en-US">
                    <a:noFill/>
                  </a:rPr>
                  <a:t> </a:t>
                </a:r>
              </a:p>
            </p:txBody>
          </p:sp>
        </mc:Fallback>
      </mc:AlternateContent>
    </p:spTree>
    <p:extLst>
      <p:ext uri="{BB962C8B-B14F-4D97-AF65-F5344CB8AC3E}">
        <p14:creationId xmlns:p14="http://schemas.microsoft.com/office/powerpoint/2010/main" val="34823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365-EEF1-416D-B77D-E598C5710902}"/>
              </a:ext>
            </a:extLst>
          </p:cNvPr>
          <p:cNvSpPr>
            <a:spLocks noGrp="1"/>
          </p:cNvSpPr>
          <p:nvPr>
            <p:ph type="title"/>
          </p:nvPr>
        </p:nvSpPr>
        <p:spPr/>
        <p:txBody>
          <a:bodyPr/>
          <a:lstStyle/>
          <a:p>
            <a:r>
              <a:rPr lang="en-US" dirty="0"/>
              <a:t>Conjugate Priors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AB9C19-1425-4ED6-A593-E9529A99245F}"/>
                  </a:ext>
                </a:extLst>
              </p:cNvPr>
              <p:cNvSpPr>
                <a:spLocks noGrp="1"/>
              </p:cNvSpPr>
              <p:nvPr>
                <p:ph idx="1"/>
              </p:nvPr>
            </p:nvSpPr>
            <p:spPr>
              <a:xfrm>
                <a:off x="1283369" y="2572751"/>
                <a:ext cx="10554574" cy="3449053"/>
              </a:xfrm>
            </p:spPr>
            <p:txBody>
              <a:bodyPr>
                <a:normAutofit lnSpcReduction="10000"/>
              </a:bodyPr>
              <a:lstStyle/>
              <a:p>
                <a:pPr marL="0" indent="0" algn="r">
                  <a:buNone/>
                </a:pPr>
                <a:endParaRPr lang="en-US" sz="1200" dirty="0">
                  <a:latin typeface="Cambria Math" panose="02040503050406030204" pitchFamily="18" charset="0"/>
                  <a:ea typeface="Cambria Math" panose="02040503050406030204" pitchFamily="18" charset="0"/>
                </a:endParaRPr>
              </a:p>
              <a:p>
                <a:pPr marL="0" indent="0">
                  <a:buNone/>
                </a:pPr>
                <a:r>
                  <a:rPr lang="en-US" sz="1200" dirty="0">
                    <a:latin typeface="Cambria Math" panose="02040503050406030204" pitchFamily="18" charset="0"/>
                    <a:ea typeface="Cambria Math" panose="02040503050406030204" pitchFamily="18" charset="0"/>
                  </a:rPr>
                  <a:t>                                                                                                                        prior          data likelihood        posterior</a:t>
                </a:r>
              </a:p>
              <a:p>
                <a:pPr marL="0" indent="0">
                  <a:buNone/>
                </a:pPr>
                <a14:m>
                  <m:oMathPara xmlns:m="http://schemas.openxmlformats.org/officeDocument/2006/math">
                    <m:oMathParaPr>
                      <m:jc m:val="centerGroup"/>
                    </m:oMathParaPr>
                    <m:oMath xmlns:m="http://schemas.openxmlformats.org/officeDocument/2006/math">
                      <m:groupChr>
                        <m:groupChrPr>
                          <m:chr m:val="⏞"/>
                          <m:pos m:val="top"/>
                          <m:vertJc m:val="bot"/>
                          <m:ctrlPr>
                            <a:rPr lang="en-US" i="1" smtClean="0">
                              <a:latin typeface="Cambria Math" panose="02040503050406030204" pitchFamily="18" charset="0"/>
                            </a:rPr>
                          </m:ctrlPr>
                        </m:groupChrPr>
                        <m:e>
                          <m:r>
                            <m:rPr>
                              <m:nor/>
                              <m:brk/>
                            </m:rPr>
                            <a:rPr lang="en-US" b="0" i="0" smtClean="0">
                              <a:latin typeface="Cambria Math" panose="02040503050406030204" pitchFamily="18" charset="0"/>
                            </a:rPr>
                            <m:t>B</m:t>
                          </m:r>
                          <m:r>
                            <m:rPr>
                              <m:nor/>
                            </m:rPr>
                            <a:rPr lang="en-US" b="0" i="0" smtClean="0">
                              <a:latin typeface="Cambria Math" panose="02040503050406030204" pitchFamily="18" charset="0"/>
                            </a:rPr>
                            <m:t>eta</m:t>
                          </m:r>
                        </m:e>
                      </m:groupCh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inomial</m:t>
                          </m:r>
                        </m:e>
                      </m:groupChr>
                      <m:r>
                        <a:rPr lang="en-US" b="0" i="1" smtClean="0">
                          <a:latin typeface="Cambria Math" panose="02040503050406030204" pitchFamily="18" charset="0"/>
                          <a:ea typeface="Cambria Math" panose="02040503050406030204" pitchFamily="18" charset="0"/>
                        </a:rPr>
                        <m:t>= </m:t>
                      </m:r>
                      <m:groupChr>
                        <m:groupChrPr>
                          <m:chr m:val="⏞"/>
                          <m:pos m:val="top"/>
                          <m:vertJc m:val="bot"/>
                          <m:ctrlPr>
                            <a:rPr lang="en-US" b="0" i="1" smtClean="0">
                              <a:latin typeface="Cambria Math" panose="02040503050406030204" pitchFamily="18" charset="0"/>
                              <a:ea typeface="Cambria Math" panose="02040503050406030204" pitchFamily="18" charset="0"/>
                            </a:rPr>
                          </m:ctrlPr>
                        </m:groupChrPr>
                        <m:e>
                          <m:r>
                            <m:rPr>
                              <m:nor/>
                              <m:brk/>
                            </m:rPr>
                            <a:rPr lang="en-US" b="0" i="0" smtClean="0">
                              <a:latin typeface="Cambria Math" panose="02040503050406030204" pitchFamily="18" charset="0"/>
                              <a:ea typeface="Cambria Math" panose="02040503050406030204" pitchFamily="18" charset="0"/>
                            </a:rPr>
                            <m:t>B</m:t>
                          </m:r>
                          <m:r>
                            <m:rPr>
                              <m:nor/>
                            </m:rPr>
                            <a:rPr lang="en-US" b="0" i="0" smtClean="0">
                              <a:latin typeface="Cambria Math" panose="02040503050406030204" pitchFamily="18" charset="0"/>
                              <a:ea typeface="Cambria Math" panose="02040503050406030204" pitchFamily="18" charset="0"/>
                            </a:rPr>
                            <m:t>eta</m:t>
                          </m:r>
                        </m:e>
                      </m:groupChr>
                    </m:oMath>
                  </m:oMathPara>
                </a14:m>
                <a:endParaRPr lang="en-US" dirty="0"/>
              </a:p>
              <a:p>
                <a:pPr marL="0" indent="0">
                  <a:buNone/>
                </a:pPr>
                <a:r>
                  <a:rPr lang="en-US" dirty="0"/>
                  <a:t>Notice the </a:t>
                </a:r>
                <a14:m>
                  <m:oMath xmlns:m="http://schemas.openxmlformats.org/officeDocument/2006/math">
                    <m:r>
                      <m:rPr>
                        <m:nor/>
                      </m:rPr>
                      <a:rPr lang="en-US">
                        <a:latin typeface="Cambria Math" panose="02040503050406030204" pitchFamily="18" charset="0"/>
                      </a:rPr>
                      <m:t>Beta</m:t>
                    </m:r>
                  </m:oMath>
                </a14:m>
                <a:r>
                  <a:rPr lang="en-US" dirty="0"/>
                  <a:t> on both sides of this equation</a:t>
                </a:r>
              </a:p>
              <a:p>
                <a:pPr marL="0" indent="0">
                  <a:buNone/>
                </a:pPr>
                <a:r>
                  <a:rPr lang="en-US" dirty="0"/>
                  <a:t>A prior </a:t>
                </a:r>
                <a14:m>
                  <m:oMath xmlns:m="http://schemas.openxmlformats.org/officeDocument/2006/math">
                    <m:r>
                      <a:rPr lang="en-US" b="0" i="1" smtClean="0">
                        <a:latin typeface="Cambria Math" panose="02040503050406030204" pitchFamily="18" charset="0"/>
                      </a:rPr>
                      <m:t>𝑝</m:t>
                    </m:r>
                  </m:oMath>
                </a14:m>
                <a:r>
                  <a:rPr lang="en-US" dirty="0"/>
                  <a:t> that satisfies this relationship is called a </a:t>
                </a:r>
                <a:r>
                  <a:rPr lang="en-US" i="1" dirty="0"/>
                  <a:t>conjugate prior</a:t>
                </a:r>
                <a:r>
                  <a:rPr lang="en-US" dirty="0"/>
                  <a:t>. </a:t>
                </a:r>
                <a:endParaRPr lang="en-US" i="1" dirty="0"/>
              </a:p>
              <a:p>
                <a:pPr marL="0" indent="0" algn="just">
                  <a:buNone/>
                </a:pPr>
                <a:r>
                  <a:rPr lang="en-US" dirty="0"/>
                  <a:t>Suppose </a:t>
                </a:r>
                <a14:m>
                  <m:oMath xmlns:m="http://schemas.openxmlformats.org/officeDocument/2006/math">
                    <m:r>
                      <a:rPr lang="en-US" b="0" i="1" smtClean="0">
                        <a:latin typeface="Cambria Math" panose="02040503050406030204" pitchFamily="18" charset="0"/>
                      </a:rPr>
                      <m:t>𝑋</m:t>
                    </m:r>
                  </m:oMath>
                </a14:m>
                <a:r>
                  <a:rPr lang="en-US" dirty="0"/>
                  <a:t> comes from, or is believed to come from, a well-known distribution, call it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oMath>
                </a14:m>
                <a:r>
                  <a:rPr lang="en-US" dirty="0"/>
                  <a:t>, where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are possibly unknown parameters of </a:t>
                </a:r>
                <a14:m>
                  <m:oMath xmlns:m="http://schemas.openxmlformats.org/officeDocument/2006/math">
                    <m:r>
                      <a:rPr lang="en-US" b="0" i="1" smtClean="0">
                        <a:latin typeface="Cambria Math" panose="02040503050406030204" pitchFamily="18" charset="0"/>
                      </a:rPr>
                      <m:t>𝑓</m:t>
                    </m:r>
                  </m:oMath>
                </a14:m>
                <a:r>
                  <a:rPr lang="en-US" dirty="0"/>
                  <a:t>. </a:t>
                </a:r>
                <a14:m>
                  <m:oMath xmlns:m="http://schemas.openxmlformats.org/officeDocument/2006/math">
                    <m:r>
                      <a:rPr lang="en-US" b="0" i="1" smtClean="0">
                        <a:latin typeface="Cambria Math" panose="02040503050406030204" pitchFamily="18" charset="0"/>
                      </a:rPr>
                      <m:t>𝑓</m:t>
                    </m:r>
                  </m:oMath>
                </a14:m>
                <a:r>
                  <a:rPr lang="en-US" dirty="0"/>
                  <a:t> could be a Normal distribution, or Binomial distribution, etc. For particular distributions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𝛼</m:t>
                        </m:r>
                      </m:sub>
                    </m:sSub>
                  </m:oMath>
                </a14:m>
                <a:r>
                  <a:rPr lang="en-US" dirty="0"/>
                  <a:t>, there may exist a prior distribution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oMath>
                </a14:m>
                <a:r>
                  <a:rPr lang="en-US" dirty="0"/>
                  <a:t>, such that:</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𝛽</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smtClean="0">
                              <a:latin typeface="Cambria Math" panose="02040503050406030204" pitchFamily="18" charset="0"/>
                              <a:ea typeface="Cambria Math" panose="02040503050406030204" pitchFamily="18" charset="0"/>
                            </a:rPr>
                            <m:t>𝛼</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m:t>
                              </m:r>
                            </m:sup>
                          </m:sSup>
                        </m:sub>
                      </m:sSub>
                    </m:oMath>
                  </m:oMathPara>
                </a14:m>
                <a:endParaRPr lang="en-US" dirty="0"/>
              </a:p>
              <a:p>
                <a:pPr marL="0" indent="0">
                  <a:buNone/>
                </a:pPr>
                <a:r>
                  <a:rPr lang="en-US" dirty="0"/>
                  <a:t>where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rPr>
                          <m:t>′</m:t>
                        </m:r>
                      </m:sup>
                    </m:sSup>
                  </m:oMath>
                </a14:m>
                <a:r>
                  <a:rPr lang="en-US" dirty="0"/>
                  <a:t> is a different set of parameters but </a:t>
                </a:r>
                <a14:m>
                  <m:oMath xmlns:m="http://schemas.openxmlformats.org/officeDocument/2006/math">
                    <m:r>
                      <a:rPr lang="en-US" b="0" i="1" smtClean="0">
                        <a:latin typeface="Cambria Math" panose="02040503050406030204" pitchFamily="18" charset="0"/>
                      </a:rPr>
                      <m:t>𝑝</m:t>
                    </m:r>
                  </m:oMath>
                </a14:m>
                <a:r>
                  <a:rPr lang="en-US" dirty="0"/>
                  <a:t> is the same distribution as the prior</a:t>
                </a:r>
              </a:p>
            </p:txBody>
          </p:sp>
        </mc:Choice>
        <mc:Fallback xmlns="">
          <p:sp>
            <p:nvSpPr>
              <p:cNvPr id="3" name="Content Placeholder 2">
                <a:extLst>
                  <a:ext uri="{FF2B5EF4-FFF2-40B4-BE49-F238E27FC236}">
                    <a16:creationId xmlns:a16="http://schemas.microsoft.com/office/drawing/2014/main" id="{EEAB9C19-1425-4ED6-A593-E9529A99245F}"/>
                  </a:ext>
                </a:extLst>
              </p:cNvPr>
              <p:cNvSpPr>
                <a:spLocks noGrp="1" noRot="1" noChangeAspect="1" noMove="1" noResize="1" noEditPoints="1" noAdjustHandles="1" noChangeArrowheads="1" noChangeShapeType="1" noTextEdit="1"/>
              </p:cNvSpPr>
              <p:nvPr>
                <p:ph idx="1"/>
              </p:nvPr>
            </p:nvSpPr>
            <p:spPr>
              <a:xfrm>
                <a:off x="1283369" y="2572751"/>
                <a:ext cx="10554574" cy="3449053"/>
              </a:xfrm>
              <a:blipFill>
                <a:blip r:embed="rId2"/>
                <a:stretch>
                  <a:fillRect l="-520" r="-462" b="-1413"/>
                </a:stretch>
              </a:blipFill>
            </p:spPr>
            <p:txBody>
              <a:bodyPr/>
              <a:lstStyle/>
              <a:p>
                <a:r>
                  <a:rPr lang="en-US">
                    <a:noFill/>
                  </a:rPr>
                  <a:t> </a:t>
                </a:r>
              </a:p>
            </p:txBody>
          </p:sp>
        </mc:Fallback>
      </mc:AlternateContent>
      <p:sp>
        <p:nvSpPr>
          <p:cNvPr id="4" name="Explosion: 14 Points 3">
            <a:extLst>
              <a:ext uri="{FF2B5EF4-FFF2-40B4-BE49-F238E27FC236}">
                <a16:creationId xmlns:a16="http://schemas.microsoft.com/office/drawing/2014/main" id="{0825B192-B3B4-49C1-9088-625D0D675CF2}"/>
              </a:ext>
            </a:extLst>
          </p:cNvPr>
          <p:cNvSpPr/>
          <p:nvPr/>
        </p:nvSpPr>
        <p:spPr>
          <a:xfrm>
            <a:off x="7226968" y="2366211"/>
            <a:ext cx="3304674" cy="1275348"/>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mbria Math" panose="02040503050406030204" pitchFamily="18" charset="0"/>
                <a:ea typeface="Cambria Math" panose="02040503050406030204" pitchFamily="18" charset="0"/>
              </a:rPr>
              <a:t>Don’t cancel them, this is not a real equation </a:t>
            </a:r>
          </a:p>
        </p:txBody>
      </p:sp>
    </p:spTree>
    <p:extLst>
      <p:ext uri="{BB962C8B-B14F-4D97-AF65-F5344CB8AC3E}">
        <p14:creationId xmlns:p14="http://schemas.microsoft.com/office/powerpoint/2010/main" val="4152758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E927EE-7C1F-45CC-8DB4-AC603504C512}"/>
              </a:ext>
            </a:extLst>
          </p:cNvPr>
          <p:cNvSpPr>
            <a:spLocks noGrp="1"/>
          </p:cNvSpPr>
          <p:nvPr>
            <p:ph type="title"/>
          </p:nvPr>
        </p:nvSpPr>
        <p:spPr/>
        <p:txBody>
          <a:bodyPr/>
          <a:lstStyle/>
          <a:p>
            <a:r>
              <a:rPr lang="en-US" dirty="0"/>
              <a:t>Conjugate Distributions</a:t>
            </a:r>
          </a:p>
        </p:txBody>
      </p:sp>
      <p:sp>
        <p:nvSpPr>
          <p:cNvPr id="5" name="Text Placeholder 4">
            <a:extLst>
              <a:ext uri="{FF2B5EF4-FFF2-40B4-BE49-F238E27FC236}">
                <a16:creationId xmlns:a16="http://schemas.microsoft.com/office/drawing/2014/main" id="{567467B9-4D96-43D9-89C9-0CE7E9F443F7}"/>
              </a:ext>
            </a:extLst>
          </p:cNvPr>
          <p:cNvSpPr>
            <a:spLocks noGrp="1"/>
          </p:cNvSpPr>
          <p:nvPr>
            <p:ph type="body" idx="1"/>
          </p:nvPr>
        </p:nvSpPr>
        <p:spPr>
          <a:xfrm>
            <a:off x="87825" y="2167314"/>
            <a:ext cx="5189857" cy="576262"/>
          </a:xfrm>
        </p:spPr>
        <p:txBody>
          <a:bodyPr/>
          <a:lstStyle/>
          <a:p>
            <a:r>
              <a:rPr lang="en-US" dirty="0"/>
              <a:t>Discrete Likelihood</a:t>
            </a:r>
          </a:p>
        </p:txBody>
      </p:sp>
      <p:graphicFrame>
        <p:nvGraphicFramePr>
          <p:cNvPr id="9" name="Content Placeholder 8">
            <a:extLst>
              <a:ext uri="{FF2B5EF4-FFF2-40B4-BE49-F238E27FC236}">
                <a16:creationId xmlns:a16="http://schemas.microsoft.com/office/drawing/2014/main" id="{F567330B-A099-440F-9FAD-3212D9E09DD2}"/>
              </a:ext>
            </a:extLst>
          </p:cNvPr>
          <p:cNvGraphicFramePr>
            <a:graphicFrameLocks noGrp="1"/>
          </p:cNvGraphicFramePr>
          <p:nvPr>
            <p:ph sz="half" idx="2"/>
            <p:extLst>
              <p:ext uri="{D42A27DB-BD31-4B8C-83A1-F6EECF244321}">
                <p14:modId xmlns:p14="http://schemas.microsoft.com/office/powerpoint/2010/main" val="1538595242"/>
              </p:ext>
            </p:extLst>
          </p:nvPr>
        </p:nvGraphicFramePr>
        <p:xfrm>
          <a:off x="88144" y="2751138"/>
          <a:ext cx="5189538" cy="2219960"/>
        </p:xfrm>
        <a:graphic>
          <a:graphicData uri="http://schemas.openxmlformats.org/drawingml/2006/table">
            <a:tbl>
              <a:tblPr firstRow="1" bandRow="1">
                <a:tableStyleId>{69C7853C-536D-4A76-A0AE-DD22124D55A5}</a:tableStyleId>
              </a:tblPr>
              <a:tblGrid>
                <a:gridCol w="1729846">
                  <a:extLst>
                    <a:ext uri="{9D8B030D-6E8A-4147-A177-3AD203B41FA5}">
                      <a16:colId xmlns:a16="http://schemas.microsoft.com/office/drawing/2014/main" val="1343701418"/>
                    </a:ext>
                  </a:extLst>
                </a:gridCol>
                <a:gridCol w="1729846">
                  <a:extLst>
                    <a:ext uri="{9D8B030D-6E8A-4147-A177-3AD203B41FA5}">
                      <a16:colId xmlns:a16="http://schemas.microsoft.com/office/drawing/2014/main" val="3167471343"/>
                    </a:ext>
                  </a:extLst>
                </a:gridCol>
                <a:gridCol w="1729846">
                  <a:extLst>
                    <a:ext uri="{9D8B030D-6E8A-4147-A177-3AD203B41FA5}">
                      <a16:colId xmlns:a16="http://schemas.microsoft.com/office/drawing/2014/main" val="376376767"/>
                    </a:ext>
                  </a:extLst>
                </a:gridCol>
              </a:tblGrid>
              <a:tr h="363280">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3631054080"/>
                  </a:ext>
                </a:extLst>
              </a:tr>
              <a:tr h="370840">
                <a:tc>
                  <a:txBody>
                    <a:bodyPr/>
                    <a:lstStyle/>
                    <a:p>
                      <a:r>
                        <a:rPr lang="en-US" dirty="0"/>
                        <a:t>Beta</a:t>
                      </a:r>
                    </a:p>
                  </a:txBody>
                  <a:tcPr/>
                </a:tc>
                <a:tc>
                  <a:txBody>
                    <a:bodyPr/>
                    <a:lstStyle/>
                    <a:p>
                      <a:r>
                        <a:rPr lang="en-US" dirty="0"/>
                        <a:t>Bernoulli</a:t>
                      </a:r>
                    </a:p>
                  </a:txBody>
                  <a:tcPr/>
                </a:tc>
                <a:tc>
                  <a:txBody>
                    <a:bodyPr/>
                    <a:lstStyle/>
                    <a:p>
                      <a:r>
                        <a:rPr lang="en-US" dirty="0"/>
                        <a:t>Beta</a:t>
                      </a:r>
                    </a:p>
                  </a:txBody>
                  <a:tcPr/>
                </a:tc>
                <a:extLst>
                  <a:ext uri="{0D108BD9-81ED-4DB2-BD59-A6C34878D82A}">
                    <a16:rowId xmlns:a16="http://schemas.microsoft.com/office/drawing/2014/main" val="1869042727"/>
                  </a:ext>
                </a:extLst>
              </a:tr>
              <a:tr h="370840">
                <a:tc>
                  <a:txBody>
                    <a:bodyPr/>
                    <a:lstStyle/>
                    <a:p>
                      <a:r>
                        <a:rPr lang="en-US" dirty="0"/>
                        <a:t>Beta</a:t>
                      </a:r>
                    </a:p>
                  </a:txBody>
                  <a:tcPr/>
                </a:tc>
                <a:tc>
                  <a:txBody>
                    <a:bodyPr/>
                    <a:lstStyle/>
                    <a:p>
                      <a:r>
                        <a:rPr lang="en-US" dirty="0"/>
                        <a:t>Binomial</a:t>
                      </a:r>
                    </a:p>
                  </a:txBody>
                  <a:tcPr/>
                </a:tc>
                <a:tc>
                  <a:txBody>
                    <a:bodyPr/>
                    <a:lstStyle/>
                    <a:p>
                      <a:r>
                        <a:rPr lang="en-US" dirty="0"/>
                        <a:t>Beta</a:t>
                      </a:r>
                    </a:p>
                  </a:txBody>
                  <a:tcPr/>
                </a:tc>
                <a:extLst>
                  <a:ext uri="{0D108BD9-81ED-4DB2-BD59-A6C34878D82A}">
                    <a16:rowId xmlns:a16="http://schemas.microsoft.com/office/drawing/2014/main" val="4045897434"/>
                  </a:ext>
                </a:extLst>
              </a:tr>
              <a:tr h="370840">
                <a:tc>
                  <a:txBody>
                    <a:bodyPr/>
                    <a:lstStyle/>
                    <a:p>
                      <a:r>
                        <a:rPr lang="en-US" dirty="0"/>
                        <a:t>Gamma</a:t>
                      </a:r>
                    </a:p>
                  </a:txBody>
                  <a:tcPr/>
                </a:tc>
                <a:tc>
                  <a:txBody>
                    <a:bodyPr/>
                    <a:lstStyle/>
                    <a:p>
                      <a:r>
                        <a:rPr lang="en-US" dirty="0"/>
                        <a:t>Poisson</a:t>
                      </a:r>
                    </a:p>
                  </a:txBody>
                  <a:tcPr/>
                </a:tc>
                <a:tc>
                  <a:txBody>
                    <a:bodyPr/>
                    <a:lstStyle/>
                    <a:p>
                      <a:r>
                        <a:rPr lang="en-US" dirty="0"/>
                        <a:t>Gamma</a:t>
                      </a:r>
                    </a:p>
                  </a:txBody>
                  <a:tcPr/>
                </a:tc>
                <a:extLst>
                  <a:ext uri="{0D108BD9-81ED-4DB2-BD59-A6C34878D82A}">
                    <a16:rowId xmlns:a16="http://schemas.microsoft.com/office/drawing/2014/main" val="2603114882"/>
                  </a:ext>
                </a:extLst>
              </a:tr>
              <a:tr h="370840">
                <a:tc>
                  <a:txBody>
                    <a:bodyPr/>
                    <a:lstStyle/>
                    <a:p>
                      <a:r>
                        <a:rPr lang="en-US" dirty="0"/>
                        <a:t>Dirichlet</a:t>
                      </a:r>
                    </a:p>
                  </a:txBody>
                  <a:tcPr/>
                </a:tc>
                <a:tc>
                  <a:txBody>
                    <a:bodyPr/>
                    <a:lstStyle/>
                    <a:p>
                      <a:r>
                        <a:rPr lang="en-US" dirty="0"/>
                        <a:t>Categorical</a:t>
                      </a:r>
                    </a:p>
                  </a:txBody>
                  <a:tcPr/>
                </a:tc>
                <a:tc>
                  <a:txBody>
                    <a:bodyPr/>
                    <a:lstStyle/>
                    <a:p>
                      <a:r>
                        <a:rPr lang="en-US" dirty="0"/>
                        <a:t>Dirichlet</a:t>
                      </a:r>
                    </a:p>
                  </a:txBody>
                  <a:tcPr/>
                </a:tc>
                <a:extLst>
                  <a:ext uri="{0D108BD9-81ED-4DB2-BD59-A6C34878D82A}">
                    <a16:rowId xmlns:a16="http://schemas.microsoft.com/office/drawing/2014/main" val="3585713301"/>
                  </a:ext>
                </a:extLst>
              </a:tr>
              <a:tr h="370840">
                <a:tc>
                  <a:txBody>
                    <a:bodyPr/>
                    <a:lstStyle/>
                    <a:p>
                      <a:r>
                        <a:rPr lang="en-US" dirty="0"/>
                        <a:t>Dirichlet</a:t>
                      </a:r>
                    </a:p>
                  </a:txBody>
                  <a:tcPr/>
                </a:tc>
                <a:tc>
                  <a:txBody>
                    <a:bodyPr/>
                    <a:lstStyle/>
                    <a:p>
                      <a:r>
                        <a:rPr lang="en-US" dirty="0"/>
                        <a:t>Multinomial</a:t>
                      </a:r>
                    </a:p>
                  </a:txBody>
                  <a:tcPr/>
                </a:tc>
                <a:tc>
                  <a:txBody>
                    <a:bodyPr/>
                    <a:lstStyle/>
                    <a:p>
                      <a:r>
                        <a:rPr lang="en-US" dirty="0"/>
                        <a:t>Dirichlet</a:t>
                      </a:r>
                    </a:p>
                  </a:txBody>
                  <a:tcPr/>
                </a:tc>
                <a:extLst>
                  <a:ext uri="{0D108BD9-81ED-4DB2-BD59-A6C34878D82A}">
                    <a16:rowId xmlns:a16="http://schemas.microsoft.com/office/drawing/2014/main" val="546355501"/>
                  </a:ext>
                </a:extLst>
              </a:tr>
            </a:tbl>
          </a:graphicData>
        </a:graphic>
      </p:graphicFrame>
      <p:sp>
        <p:nvSpPr>
          <p:cNvPr id="7" name="Text Placeholder 6">
            <a:extLst>
              <a:ext uri="{FF2B5EF4-FFF2-40B4-BE49-F238E27FC236}">
                <a16:creationId xmlns:a16="http://schemas.microsoft.com/office/drawing/2014/main" id="{C7536C9F-2168-4800-A4FB-843A8108818C}"/>
              </a:ext>
            </a:extLst>
          </p:cNvPr>
          <p:cNvSpPr>
            <a:spLocks noGrp="1"/>
          </p:cNvSpPr>
          <p:nvPr>
            <p:ph type="body" sz="quarter" idx="3"/>
          </p:nvPr>
        </p:nvSpPr>
        <p:spPr>
          <a:xfrm>
            <a:off x="5602636" y="2167314"/>
            <a:ext cx="6501539" cy="576262"/>
          </a:xfrm>
        </p:spPr>
        <p:txBody>
          <a:bodyPr/>
          <a:lstStyle/>
          <a:p>
            <a:r>
              <a:rPr lang="en-US" dirty="0"/>
              <a:t>Continuous Likelihood</a:t>
            </a:r>
          </a:p>
        </p:txBody>
      </p:sp>
      <p:graphicFrame>
        <p:nvGraphicFramePr>
          <p:cNvPr id="11" name="Content Placeholder 10">
            <a:extLst>
              <a:ext uri="{FF2B5EF4-FFF2-40B4-BE49-F238E27FC236}">
                <a16:creationId xmlns:a16="http://schemas.microsoft.com/office/drawing/2014/main" id="{A13BB25B-2172-4DE2-8E14-3B0519B158EF}"/>
              </a:ext>
            </a:extLst>
          </p:cNvPr>
          <p:cNvGraphicFramePr>
            <a:graphicFrameLocks noGrp="1"/>
          </p:cNvGraphicFramePr>
          <p:nvPr>
            <p:ph sz="quarter" idx="4"/>
            <p:extLst>
              <p:ext uri="{D42A27DB-BD31-4B8C-83A1-F6EECF244321}">
                <p14:modId xmlns:p14="http://schemas.microsoft.com/office/powerpoint/2010/main" val="221918556"/>
              </p:ext>
            </p:extLst>
          </p:nvPr>
        </p:nvGraphicFramePr>
        <p:xfrm>
          <a:off x="5602636" y="2751138"/>
          <a:ext cx="6501539" cy="2225040"/>
        </p:xfrm>
        <a:graphic>
          <a:graphicData uri="http://schemas.openxmlformats.org/drawingml/2006/table">
            <a:tbl>
              <a:tblPr firstRow="1" bandRow="1">
                <a:tableStyleId>{69C7853C-536D-4A76-A0AE-DD22124D55A5}</a:tableStyleId>
              </a:tblPr>
              <a:tblGrid>
                <a:gridCol w="1990596">
                  <a:extLst>
                    <a:ext uri="{9D8B030D-6E8A-4147-A177-3AD203B41FA5}">
                      <a16:colId xmlns:a16="http://schemas.microsoft.com/office/drawing/2014/main" val="2573971288"/>
                    </a:ext>
                  </a:extLst>
                </a:gridCol>
                <a:gridCol w="2480217">
                  <a:extLst>
                    <a:ext uri="{9D8B030D-6E8A-4147-A177-3AD203B41FA5}">
                      <a16:colId xmlns:a16="http://schemas.microsoft.com/office/drawing/2014/main" val="3628865894"/>
                    </a:ext>
                  </a:extLst>
                </a:gridCol>
                <a:gridCol w="2030726">
                  <a:extLst>
                    <a:ext uri="{9D8B030D-6E8A-4147-A177-3AD203B41FA5}">
                      <a16:colId xmlns:a16="http://schemas.microsoft.com/office/drawing/2014/main" val="634799388"/>
                    </a:ext>
                  </a:extLst>
                </a:gridCol>
              </a:tblGrid>
              <a:tr h="370840">
                <a:tc>
                  <a:txBody>
                    <a:bodyPr/>
                    <a:lstStyle/>
                    <a:p>
                      <a:r>
                        <a:rPr lang="en-US" dirty="0"/>
                        <a:t>Prior</a:t>
                      </a:r>
                    </a:p>
                  </a:txBody>
                  <a:tcPr/>
                </a:tc>
                <a:tc>
                  <a:txBody>
                    <a:bodyPr/>
                    <a:lstStyle/>
                    <a:p>
                      <a:r>
                        <a:rPr lang="en-US" dirty="0"/>
                        <a:t>Likelihood</a:t>
                      </a:r>
                    </a:p>
                  </a:txBody>
                  <a:tcPr/>
                </a:tc>
                <a:tc>
                  <a:txBody>
                    <a:bodyPr/>
                    <a:lstStyle/>
                    <a:p>
                      <a:r>
                        <a:rPr lang="en-US" dirty="0"/>
                        <a:t>Posterior</a:t>
                      </a:r>
                    </a:p>
                  </a:txBody>
                  <a:tcPr/>
                </a:tc>
                <a:extLst>
                  <a:ext uri="{0D108BD9-81ED-4DB2-BD59-A6C34878D82A}">
                    <a16:rowId xmlns:a16="http://schemas.microsoft.com/office/drawing/2014/main" val="1953905324"/>
                  </a:ext>
                </a:extLst>
              </a:tr>
              <a:tr h="370840">
                <a:tc>
                  <a:txBody>
                    <a:bodyPr/>
                    <a:lstStyle/>
                    <a:p>
                      <a:r>
                        <a:rPr lang="en-US" dirty="0"/>
                        <a:t>Normal-gamma</a:t>
                      </a:r>
                    </a:p>
                  </a:txBody>
                  <a:tcPr/>
                </a:tc>
                <a:tc>
                  <a:txBody>
                    <a:bodyPr/>
                    <a:lstStyle/>
                    <a:p>
                      <a:r>
                        <a:rPr lang="en-US" dirty="0"/>
                        <a:t>Normal</a:t>
                      </a:r>
                    </a:p>
                  </a:txBody>
                  <a:tcPr/>
                </a:tc>
                <a:tc>
                  <a:txBody>
                    <a:bodyPr/>
                    <a:lstStyle/>
                    <a:p>
                      <a:r>
                        <a:rPr lang="en-US" dirty="0"/>
                        <a:t>Normal-gamma</a:t>
                      </a:r>
                    </a:p>
                  </a:txBody>
                  <a:tcPr/>
                </a:tc>
                <a:extLst>
                  <a:ext uri="{0D108BD9-81ED-4DB2-BD59-A6C34878D82A}">
                    <a16:rowId xmlns:a16="http://schemas.microsoft.com/office/drawing/2014/main" val="1877939544"/>
                  </a:ext>
                </a:extLst>
              </a:tr>
              <a:tr h="370840">
                <a:tc>
                  <a:txBody>
                    <a:bodyPr/>
                    <a:lstStyle/>
                    <a:p>
                      <a:r>
                        <a:rPr lang="en-US" dirty="0"/>
                        <a:t>Gamma</a:t>
                      </a:r>
                    </a:p>
                  </a:txBody>
                  <a:tcPr/>
                </a:tc>
                <a:tc>
                  <a:txBody>
                    <a:bodyPr/>
                    <a:lstStyle/>
                    <a:p>
                      <a:r>
                        <a:rPr lang="en-US" dirty="0"/>
                        <a:t>Pareto</a:t>
                      </a:r>
                    </a:p>
                  </a:txBody>
                  <a:tcPr/>
                </a:tc>
                <a:tc>
                  <a:txBody>
                    <a:bodyPr/>
                    <a:lstStyle/>
                    <a:p>
                      <a:r>
                        <a:rPr lang="en-US" dirty="0"/>
                        <a:t>Gamma</a:t>
                      </a:r>
                    </a:p>
                  </a:txBody>
                  <a:tcPr/>
                </a:tc>
                <a:extLst>
                  <a:ext uri="{0D108BD9-81ED-4DB2-BD59-A6C34878D82A}">
                    <a16:rowId xmlns:a16="http://schemas.microsoft.com/office/drawing/2014/main" val="3218148811"/>
                  </a:ext>
                </a:extLst>
              </a:tr>
              <a:tr h="370840">
                <a:tc>
                  <a:txBody>
                    <a:bodyPr/>
                    <a:lstStyle/>
                    <a:p>
                      <a:r>
                        <a:rPr lang="en-US" dirty="0"/>
                        <a:t>Gamma</a:t>
                      </a:r>
                    </a:p>
                  </a:txBody>
                  <a:tcPr/>
                </a:tc>
                <a:tc>
                  <a:txBody>
                    <a:bodyPr/>
                    <a:lstStyle/>
                    <a:p>
                      <a:r>
                        <a:rPr lang="en-US" dirty="0"/>
                        <a:t>Exponential</a:t>
                      </a:r>
                    </a:p>
                  </a:txBody>
                  <a:tcPr/>
                </a:tc>
                <a:tc>
                  <a:txBody>
                    <a:bodyPr/>
                    <a:lstStyle/>
                    <a:p>
                      <a:r>
                        <a:rPr lang="en-US" dirty="0"/>
                        <a:t>Gamma</a:t>
                      </a:r>
                    </a:p>
                  </a:txBody>
                  <a:tcPr/>
                </a:tc>
                <a:extLst>
                  <a:ext uri="{0D108BD9-81ED-4DB2-BD59-A6C34878D82A}">
                    <a16:rowId xmlns:a16="http://schemas.microsoft.com/office/drawing/2014/main" val="2607867140"/>
                  </a:ext>
                </a:extLst>
              </a:tr>
              <a:tr h="370840">
                <a:tc>
                  <a:txBody>
                    <a:bodyPr/>
                    <a:lstStyle/>
                    <a:p>
                      <a:r>
                        <a:rPr lang="en-US" dirty="0"/>
                        <a:t>Pareto</a:t>
                      </a:r>
                    </a:p>
                  </a:txBody>
                  <a:tcPr/>
                </a:tc>
                <a:tc>
                  <a:txBody>
                    <a:bodyPr/>
                    <a:lstStyle/>
                    <a:p>
                      <a:r>
                        <a:rPr lang="en-US" dirty="0"/>
                        <a:t>Uniform</a:t>
                      </a:r>
                    </a:p>
                  </a:txBody>
                  <a:tcPr/>
                </a:tc>
                <a:tc>
                  <a:txBody>
                    <a:bodyPr/>
                    <a:lstStyle/>
                    <a:p>
                      <a:r>
                        <a:rPr lang="en-US" dirty="0"/>
                        <a:t>Pareto</a:t>
                      </a:r>
                    </a:p>
                  </a:txBody>
                  <a:tcPr/>
                </a:tc>
                <a:extLst>
                  <a:ext uri="{0D108BD9-81ED-4DB2-BD59-A6C34878D82A}">
                    <a16:rowId xmlns:a16="http://schemas.microsoft.com/office/drawing/2014/main" val="1930614280"/>
                  </a:ext>
                </a:extLst>
              </a:tr>
              <a:tr h="370840">
                <a:tc>
                  <a:txBody>
                    <a:bodyPr/>
                    <a:lstStyle/>
                    <a:p>
                      <a:r>
                        <a:rPr lang="en-US" dirty="0"/>
                        <a:t>normal-Wishart</a:t>
                      </a:r>
                    </a:p>
                  </a:txBody>
                  <a:tcPr/>
                </a:tc>
                <a:tc>
                  <a:txBody>
                    <a:bodyPr/>
                    <a:lstStyle/>
                    <a:p>
                      <a:r>
                        <a:rPr lang="en-US" dirty="0"/>
                        <a:t>Multivariate normal</a:t>
                      </a:r>
                    </a:p>
                  </a:txBody>
                  <a:tcPr/>
                </a:tc>
                <a:tc>
                  <a:txBody>
                    <a:bodyPr/>
                    <a:lstStyle/>
                    <a:p>
                      <a:r>
                        <a:rPr lang="en-US" dirty="0"/>
                        <a:t>normal-Wishart</a:t>
                      </a:r>
                    </a:p>
                  </a:txBody>
                  <a:tcPr/>
                </a:tc>
                <a:extLst>
                  <a:ext uri="{0D108BD9-81ED-4DB2-BD59-A6C34878D82A}">
                    <a16:rowId xmlns:a16="http://schemas.microsoft.com/office/drawing/2014/main" val="1220341304"/>
                  </a:ext>
                </a:extLst>
              </a:tr>
            </a:tbl>
          </a:graphicData>
        </a:graphic>
      </p:graphicFrame>
      <p:sp>
        <p:nvSpPr>
          <p:cNvPr id="12" name="TextBox 11">
            <a:extLst>
              <a:ext uri="{FF2B5EF4-FFF2-40B4-BE49-F238E27FC236}">
                <a16:creationId xmlns:a16="http://schemas.microsoft.com/office/drawing/2014/main" id="{221B6D74-59F3-4D84-BB9C-E27C0ACF4B59}"/>
              </a:ext>
            </a:extLst>
          </p:cNvPr>
          <p:cNvSpPr txBox="1"/>
          <p:nvPr/>
        </p:nvSpPr>
        <p:spPr>
          <a:xfrm>
            <a:off x="3688597" y="5827363"/>
            <a:ext cx="5280613" cy="369332"/>
          </a:xfrm>
          <a:prstGeom prst="rect">
            <a:avLst/>
          </a:prstGeom>
          <a:noFill/>
        </p:spPr>
        <p:txBody>
          <a:bodyPr wrap="none" rtlCol="0">
            <a:spAutoFit/>
          </a:bodyPr>
          <a:lstStyle/>
          <a:p>
            <a:r>
              <a:rPr lang="en-US" dirty="0"/>
              <a:t>https://en.wikipedia.org/wiki/Conjugate_prior</a:t>
            </a:r>
          </a:p>
        </p:txBody>
      </p:sp>
    </p:spTree>
    <p:extLst>
      <p:ext uri="{BB962C8B-B14F-4D97-AF65-F5344CB8AC3E}">
        <p14:creationId xmlns:p14="http://schemas.microsoft.com/office/powerpoint/2010/main" val="135891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11D6-E22E-44CD-8101-8A36A9AEE613}"/>
              </a:ext>
            </a:extLst>
          </p:cNvPr>
          <p:cNvSpPr>
            <a:spLocks noGrp="1"/>
          </p:cNvSpPr>
          <p:nvPr>
            <p:ph type="title"/>
          </p:nvPr>
        </p:nvSpPr>
        <p:spPr/>
        <p:txBody>
          <a:bodyPr/>
          <a:lstStyle/>
          <a:p>
            <a:r>
              <a:rPr lang="en-US" dirty="0"/>
              <a:t>Conjugate Priors</a:t>
            </a:r>
          </a:p>
        </p:txBody>
      </p:sp>
      <p:sp>
        <p:nvSpPr>
          <p:cNvPr id="3" name="Text Placeholder 2">
            <a:extLst>
              <a:ext uri="{FF2B5EF4-FFF2-40B4-BE49-F238E27FC236}">
                <a16:creationId xmlns:a16="http://schemas.microsoft.com/office/drawing/2014/main" id="{671C5397-E421-4FAB-B521-C234B989C1DC}"/>
              </a:ext>
            </a:extLst>
          </p:cNvPr>
          <p:cNvSpPr>
            <a:spLocks noGrp="1"/>
          </p:cNvSpPr>
          <p:nvPr>
            <p:ph type="body" idx="1"/>
          </p:nvPr>
        </p:nvSpPr>
        <p:spPr/>
        <p:txBody>
          <a:bodyPr/>
          <a:lstStyle/>
          <a:p>
            <a:r>
              <a:rPr lang="en-US" dirty="0"/>
              <a:t>Pros</a:t>
            </a:r>
          </a:p>
        </p:txBody>
      </p:sp>
      <p:sp>
        <p:nvSpPr>
          <p:cNvPr id="4" name="Content Placeholder 3">
            <a:extLst>
              <a:ext uri="{FF2B5EF4-FFF2-40B4-BE49-F238E27FC236}">
                <a16:creationId xmlns:a16="http://schemas.microsoft.com/office/drawing/2014/main" id="{60D9B61C-FD5E-4A7C-B898-4B8159DC2A16}"/>
              </a:ext>
            </a:extLst>
          </p:cNvPr>
          <p:cNvSpPr>
            <a:spLocks noGrp="1"/>
          </p:cNvSpPr>
          <p:nvPr>
            <p:ph sz="half" idx="2"/>
          </p:nvPr>
        </p:nvSpPr>
        <p:spPr/>
        <p:txBody>
          <a:bodyPr/>
          <a:lstStyle/>
          <a:p>
            <a:pPr algn="just"/>
            <a:r>
              <a:rPr lang="en-US" dirty="0"/>
              <a:t>mathematical convenience: it is simple to go from prior to posterior</a:t>
            </a:r>
          </a:p>
          <a:p>
            <a:pPr algn="just"/>
            <a:r>
              <a:rPr lang="en-US" dirty="0"/>
              <a:t>useful computationally: it allows us to avoid using MCMC, since the posterior is known in closed form, hence inference and analytics are easy to derive</a:t>
            </a:r>
          </a:p>
        </p:txBody>
      </p:sp>
      <p:sp>
        <p:nvSpPr>
          <p:cNvPr id="5" name="Text Placeholder 4">
            <a:extLst>
              <a:ext uri="{FF2B5EF4-FFF2-40B4-BE49-F238E27FC236}">
                <a16:creationId xmlns:a16="http://schemas.microsoft.com/office/drawing/2014/main" id="{9A6B381C-626F-4751-BE80-7075267635C6}"/>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83ED20AA-064C-4104-A966-1BED0A1B4CD1}"/>
              </a:ext>
            </a:extLst>
          </p:cNvPr>
          <p:cNvSpPr>
            <a:spLocks noGrp="1"/>
          </p:cNvSpPr>
          <p:nvPr>
            <p:ph sz="quarter" idx="4"/>
          </p:nvPr>
        </p:nvSpPr>
        <p:spPr/>
        <p:txBody>
          <a:bodyPr/>
          <a:lstStyle/>
          <a:p>
            <a:pPr algn="just"/>
            <a:r>
              <a:rPr lang="en-US" dirty="0"/>
              <a:t>is not objective: It is not guaranteed that the conjugate prior can accommodate the practitioner's subjective opinion</a:t>
            </a:r>
          </a:p>
          <a:p>
            <a:pPr algn="just"/>
            <a:r>
              <a:rPr lang="en-US" dirty="0"/>
              <a:t>there typically exist conjugate priors for simple, one dimensional problems</a:t>
            </a:r>
          </a:p>
        </p:txBody>
      </p:sp>
    </p:spTree>
    <p:extLst>
      <p:ext uri="{BB962C8B-B14F-4D97-AF65-F5344CB8AC3E}">
        <p14:creationId xmlns:p14="http://schemas.microsoft.com/office/powerpoint/2010/main" val="357265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265767-49F8-4D32-994B-C5357618616A}"/>
              </a:ext>
            </a:extLst>
          </p:cNvPr>
          <p:cNvSpPr>
            <a:spLocks noGrp="1"/>
          </p:cNvSpPr>
          <p:nvPr>
            <p:ph type="title"/>
          </p:nvPr>
        </p:nvSpPr>
        <p:spPr/>
        <p:txBody>
          <a:bodyPr/>
          <a:lstStyle/>
          <a:p>
            <a:r>
              <a:rPr lang="en-US" dirty="0"/>
              <a:t>Example: Bayesian Multi-Armed Bandits</a:t>
            </a:r>
          </a:p>
        </p:txBody>
      </p:sp>
      <p:sp>
        <p:nvSpPr>
          <p:cNvPr id="8" name="Text Placeholder 7">
            <a:extLst>
              <a:ext uri="{FF2B5EF4-FFF2-40B4-BE49-F238E27FC236}">
                <a16:creationId xmlns:a16="http://schemas.microsoft.com/office/drawing/2014/main" id="{2569FE1B-BFAC-4A40-8309-A495E06C0ED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88032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428C8830B16C84DADC92B96DF46C5D8" ma:contentTypeVersion="6" ma:contentTypeDescription="Create a new document." ma:contentTypeScope="" ma:versionID="c110d8f6262e3b7c2cdd37b2905a6490">
  <xsd:schema xmlns:xsd="http://www.w3.org/2001/XMLSchema" xmlns:xs="http://www.w3.org/2001/XMLSchema" xmlns:p="http://schemas.microsoft.com/office/2006/metadata/properties" xmlns:ns2="b121af5f-6cf0-4f26-a197-6eb3cdb906a8" xmlns:ns3="ac401498-dece-458d-8907-1d68e0794796" targetNamespace="http://schemas.microsoft.com/office/2006/metadata/properties" ma:root="true" ma:fieldsID="e89f0e88e722a5cffc16dbe1d898c580" ns2:_="" ns3:_="">
    <xsd:import namespace="b121af5f-6cf0-4f26-a197-6eb3cdb906a8"/>
    <xsd:import namespace="ac401498-dece-458d-8907-1d68e07947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1af5f-6cf0-4f26-a197-6eb3cdb906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401498-dece-458d-8907-1d68e079479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2.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customXml/itemProps3.xml><?xml version="1.0" encoding="utf-8"?>
<ds:datastoreItem xmlns:ds="http://schemas.openxmlformats.org/officeDocument/2006/customXml" ds:itemID="{08A1C7BC-657C-4B0A-BF23-4FA8797C07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1af5f-6cf0-4f26-a197-6eb3cdb906a8"/>
    <ds:schemaRef ds:uri="ac401498-dece-458d-8907-1d68e07947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4534</Words>
  <Application>Microsoft Office PowerPoint</Application>
  <PresentationFormat>Widescreen</PresentationFormat>
  <Paragraphs>346</Paragraphs>
  <Slides>41</Slides>
  <Notes>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Quotable</vt:lpstr>
      <vt:lpstr>Probabilistic Programming</vt:lpstr>
      <vt:lpstr>Avoiding MCMC</vt:lpstr>
      <vt:lpstr>Beta Distribution </vt:lpstr>
      <vt:lpstr>Binomial Distribution</vt:lpstr>
      <vt:lpstr>Beta as Prior</vt:lpstr>
      <vt:lpstr>Conjugate Priors</vt:lpstr>
      <vt:lpstr>Conjugate Distributions</vt:lpstr>
      <vt:lpstr>Conjugate Priors</vt:lpstr>
      <vt:lpstr>Example: Bayesian Multi-Armed Bandits</vt:lpstr>
      <vt:lpstr>Reinforcement Learning</vt:lpstr>
      <vt:lpstr>N-Armed Bandit Problem</vt:lpstr>
      <vt:lpstr>Applications</vt:lpstr>
      <vt:lpstr>Binomial Bandit</vt:lpstr>
      <vt:lpstr>Binomial Bandit</vt:lpstr>
      <vt:lpstr>Randomized Probability Matching</vt:lpstr>
      <vt:lpstr>Randomized Probability Matching</vt:lpstr>
      <vt:lpstr>Bandits</vt:lpstr>
      <vt:lpstr>BayesianStrategy</vt:lpstr>
      <vt:lpstr>BayesianStrategy</vt:lpstr>
      <vt:lpstr>BayesianStrategy</vt:lpstr>
      <vt:lpstr>Plotting</vt:lpstr>
      <vt:lpstr>Results</vt:lpstr>
      <vt:lpstr>Let’s Play</vt:lpstr>
      <vt:lpstr>A Measure of Good</vt:lpstr>
      <vt:lpstr>Total Regret of Bayesian Bandits Strategy</vt:lpstr>
      <vt:lpstr>Other Strategies</vt:lpstr>
      <vt:lpstr>Total Regret of Bayesian Bandits Strategy vs. Other Strategies</vt:lpstr>
      <vt:lpstr>Expected Total Regret</vt:lpstr>
      <vt:lpstr>Expected Total Regret of Multi-armed Bandit Strategies</vt:lpstr>
      <vt:lpstr>Bayesian Bandit algorithm learning 35 different options</vt:lpstr>
      <vt:lpstr>Extending the Algorithm</vt:lpstr>
      <vt:lpstr>Extending the Algorithm</vt:lpstr>
      <vt:lpstr>Extending the Algorithm</vt:lpstr>
      <vt:lpstr>Back to MCMC?</vt:lpstr>
      <vt:lpstr>Extending the Algorithm</vt:lpstr>
      <vt:lpstr>Extending the Algorithm</vt:lpstr>
      <vt:lpstr>And yet MCMC …</vt:lpstr>
      <vt:lpstr>A MCMC Solution</vt:lpstr>
      <vt:lpstr>Total Regret of Bayesian Bandits Strategy</vt:lpstr>
      <vt:lpstr>A Better MCMC Solution</vt:lpstr>
      <vt:lpstr>Total Regret of Bayesian Bandits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Programming</dc:title>
  <dc:creator/>
  <cp:lastModifiedBy/>
  <cp:revision>18</cp:revision>
  <dcterms:created xsi:type="dcterms:W3CDTF">2018-09-08T07:39:54Z</dcterms:created>
  <dcterms:modified xsi:type="dcterms:W3CDTF">2024-02-19T15:33:26Z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0x0101009428C8830B16C84DADC92B96DF46C5D8</vt:lpwstr>
  </property>
</Properties>
</file>